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7.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79" r:id="rId2"/>
    <p:sldMasterId id="2147483698" r:id="rId3"/>
    <p:sldMasterId id="2147483704" r:id="rId4"/>
    <p:sldMasterId id="2147483722" r:id="rId5"/>
    <p:sldMasterId id="2147483730" r:id="rId6"/>
  </p:sldMasterIdLst>
  <p:notesMasterIdLst>
    <p:notesMasterId r:id="rId32"/>
  </p:notesMasterIdLst>
  <p:sldIdLst>
    <p:sldId id="256" r:id="rId7"/>
    <p:sldId id="269" r:id="rId8"/>
    <p:sldId id="262" r:id="rId9"/>
    <p:sldId id="257" r:id="rId10"/>
    <p:sldId id="2147473232" r:id="rId11"/>
    <p:sldId id="2147473242" r:id="rId12"/>
    <p:sldId id="2147473244" r:id="rId13"/>
    <p:sldId id="2147473245" r:id="rId14"/>
    <p:sldId id="2147473246" r:id="rId15"/>
    <p:sldId id="2147473187" r:id="rId16"/>
    <p:sldId id="266" r:id="rId17"/>
    <p:sldId id="2147473239" r:id="rId18"/>
    <p:sldId id="2147473220" r:id="rId19"/>
    <p:sldId id="2147473221" r:id="rId20"/>
    <p:sldId id="2147473222" r:id="rId21"/>
    <p:sldId id="2147473223" r:id="rId22"/>
    <p:sldId id="2147473234" r:id="rId23"/>
    <p:sldId id="2147473248" r:id="rId24"/>
    <p:sldId id="2147473247" r:id="rId25"/>
    <p:sldId id="264" r:id="rId26"/>
    <p:sldId id="2147473237" r:id="rId27"/>
    <p:sldId id="2147473236" r:id="rId28"/>
    <p:sldId id="265" r:id="rId29"/>
    <p:sldId id="2147473241" r:id="rId30"/>
    <p:sldId id="214747321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49" autoAdjust="0"/>
    <p:restoredTop sz="94660"/>
  </p:normalViewPr>
  <p:slideViewPr>
    <p:cSldViewPr snapToGrid="0">
      <p:cViewPr varScale="1">
        <p:scale>
          <a:sx n="86" d="100"/>
          <a:sy n="86" d="100"/>
        </p:scale>
        <p:origin x="9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robe\Downloads\Cluster_Contamination_Rat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Anomaly Rate by Object Type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'AnomalyRate_by_ObjectType (2)'!$B$1</c:f>
              <c:strCache>
                <c:ptCount val="1"/>
                <c:pt idx="0">
                  <c:v>Anomaly Rate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'AnomalyRate_by_ObjectType (2)'!$A$2:$A$4</c:f>
              <c:strCache>
                <c:ptCount val="3"/>
                <c:pt idx="0">
                  <c:v>Debris</c:v>
                </c:pt>
                <c:pt idx="1">
                  <c:v>Rocket Body</c:v>
                </c:pt>
                <c:pt idx="2">
                  <c:v>Satellite</c:v>
                </c:pt>
              </c:strCache>
            </c:strRef>
          </c:cat>
          <c:val>
            <c:numRef>
              <c:f>'AnomalyRate_by_ObjectType (2)'!$B$2:$B$4</c:f>
              <c:numCache>
                <c:formatCode>0.00</c:formatCode>
                <c:ptCount val="3"/>
                <c:pt idx="0">
                  <c:v>3.2983970409999999</c:v>
                </c:pt>
                <c:pt idx="1">
                  <c:v>22.996515680000002</c:v>
                </c:pt>
                <c:pt idx="2">
                  <c:v>5.2866242039999998</c:v>
                </c:pt>
              </c:numCache>
            </c:numRef>
          </c:val>
          <c:extLst>
            <c:ext xmlns:c16="http://schemas.microsoft.com/office/drawing/2014/chart" uri="{C3380CC4-5D6E-409C-BE32-E72D297353CC}">
              <c16:uniqueId val="{00000000-D772-495A-A511-424AF3C11D9E}"/>
            </c:ext>
          </c:extLst>
        </c:ser>
        <c:dLbls>
          <c:dLblPos val="inEnd"/>
          <c:showLegendKey val="0"/>
          <c:showVal val="1"/>
          <c:showCatName val="0"/>
          <c:showSerName val="0"/>
          <c:showPercent val="0"/>
          <c:showBubbleSize val="0"/>
        </c:dLbls>
        <c:gapWidth val="65"/>
        <c:axId val="1701451136"/>
        <c:axId val="1701448736"/>
      </c:barChart>
      <c:catAx>
        <c:axId val="17014511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701448736"/>
        <c:crosses val="autoZero"/>
        <c:auto val="1"/>
        <c:lblAlgn val="ctr"/>
        <c:lblOffset val="100"/>
        <c:noMultiLvlLbl val="0"/>
      </c:catAx>
      <c:valAx>
        <c:axId val="170144873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70145113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Cluster Contamination Rate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'Cluster_Contamination_Rates (2)'!$B$1</c:f>
              <c:strCache>
                <c:ptCount val="1"/>
                <c:pt idx="0">
                  <c:v>Contamination Rate (as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'Cluster_Contamination_Rates (2)'!$A$2:$A$6</c:f>
              <c:strCache>
                <c:ptCount val="5"/>
                <c:pt idx="0">
                  <c:v>Noise (-1)</c:v>
                </c:pt>
                <c:pt idx="1">
                  <c:v>LEO Acive Sats. (0)</c:v>
                </c:pt>
                <c:pt idx="2">
                  <c:v>LEO Comm'l (1)</c:v>
                </c:pt>
                <c:pt idx="3">
                  <c:v>MEO (2)</c:v>
                </c:pt>
                <c:pt idx="4">
                  <c:v>GEO (3)</c:v>
                </c:pt>
              </c:strCache>
            </c:strRef>
          </c:cat>
          <c:val>
            <c:numRef>
              <c:f>'Cluster_Contamination_Rates (2)'!$B$2:$B$6</c:f>
              <c:numCache>
                <c:formatCode>0.00</c:formatCode>
                <c:ptCount val="5"/>
                <c:pt idx="0">
                  <c:v>0</c:v>
                </c:pt>
                <c:pt idx="1">
                  <c:v>5.0043354391180399</c:v>
                </c:pt>
                <c:pt idx="2">
                  <c:v>5.4421768707482903</c:v>
                </c:pt>
                <c:pt idx="3">
                  <c:v>5.0387596899224798</c:v>
                </c:pt>
                <c:pt idx="4">
                  <c:v>6.25</c:v>
                </c:pt>
              </c:numCache>
            </c:numRef>
          </c:val>
          <c:extLst>
            <c:ext xmlns:c16="http://schemas.microsoft.com/office/drawing/2014/chart" uri="{C3380CC4-5D6E-409C-BE32-E72D297353CC}">
              <c16:uniqueId val="{00000000-9810-4A10-A6AA-CBE7746A6036}"/>
            </c:ext>
          </c:extLst>
        </c:ser>
        <c:dLbls>
          <c:dLblPos val="inEnd"/>
          <c:showLegendKey val="0"/>
          <c:showVal val="1"/>
          <c:showCatName val="0"/>
          <c:showSerName val="0"/>
          <c:showPercent val="0"/>
          <c:showBubbleSize val="0"/>
        </c:dLbls>
        <c:gapWidth val="65"/>
        <c:axId val="1786110160"/>
        <c:axId val="1786110640"/>
      </c:barChart>
      <c:catAx>
        <c:axId val="178611016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786110640"/>
        <c:crosses val="autoZero"/>
        <c:auto val="1"/>
        <c:lblAlgn val="ctr"/>
        <c:lblOffset val="100"/>
        <c:noMultiLvlLbl val="0"/>
      </c:catAx>
      <c:valAx>
        <c:axId val="178611064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78611016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89D00-A953-4613-B8E7-5C6D036BADA9}"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03EDE-E047-4E06-A212-1CDA37BF3822}" type="slidenum">
              <a:rPr lang="en-US" smtClean="0"/>
              <a:t>‹#›</a:t>
            </a:fld>
            <a:endParaRPr lang="en-US"/>
          </a:p>
        </p:txBody>
      </p:sp>
    </p:spTree>
    <p:extLst>
      <p:ext uri="{BB962C8B-B14F-4D97-AF65-F5344CB8AC3E}">
        <p14:creationId xmlns:p14="http://schemas.microsoft.com/office/powerpoint/2010/main" val="135640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22.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23.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24.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25.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26.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5.xml"/><Relationship Id="rId1" Type="http://schemas.openxmlformats.org/officeDocument/2006/relationships/tags" Target="../tags/tag27.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28.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30.xml"/><Relationship Id="rId4" Type="http://schemas.openxmlformats.org/officeDocument/2006/relationships/image" Target="../media/image2.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31.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32.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33.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34.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40452954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34044522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37957628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694160394"/>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123018834"/>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5D3F3007-73A3-58EA-9AF5-F4733620EF8F}"/>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227122442"/>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82216447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1105895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10721484"/>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314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51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989482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4560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8283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4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3126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2566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7959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6166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6133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638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10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133626757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3037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1722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9484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4390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0308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275399077"/>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17902619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64216456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44780500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314905700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58630340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2629566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46680430"/>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312397005"/>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38888552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514733043"/>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3662646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53258080"/>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372211244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09679284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138905443"/>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11282404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331987538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0.xml"/><Relationship Id="rId7" Type="http://schemas.openxmlformats.org/officeDocument/2006/relationships/tags" Target="../tags/tag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5.xml"/><Relationship Id="rId7" Type="http://schemas.openxmlformats.org/officeDocument/2006/relationships/tags" Target="../tags/tag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emf"/><Relationship Id="rId5" Type="http://schemas.openxmlformats.org/officeDocument/2006/relationships/slideLayout" Target="../slideLayouts/slideLayout39.xml"/><Relationship Id="rId10" Type="http://schemas.openxmlformats.org/officeDocument/2006/relationships/oleObject" Target="../embeddings/oleObject1.bin"/><Relationship Id="rId4" Type="http://schemas.openxmlformats.org/officeDocument/2006/relationships/slideLayout" Target="../slideLayouts/slideLayout38.xml"/><Relationship Id="rId9" Type="http://schemas.openxmlformats.org/officeDocument/2006/relationships/tags" Target="../tags/tag21.xml"/></Relationships>
</file>

<file path=ppt/slideMasters/_rels/slideMaster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tags" Target="../tags/tag2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6.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4" name="Footer Placeholder 5">
            <a:extLst>
              <a:ext uri="{FF2B5EF4-FFF2-40B4-BE49-F238E27FC236}">
                <a16:creationId xmlns:a16="http://schemas.microsoft.com/office/drawing/2014/main" id="{F8EEA708-D8F5-560B-EE0D-34EF38D9CC80}"/>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
        <p:nvSpPr>
          <p:cNvPr id="5" name="Footer Placeholder 5">
            <a:extLst>
              <a:ext uri="{FF2B5EF4-FFF2-40B4-BE49-F238E27FC236}">
                <a16:creationId xmlns:a16="http://schemas.microsoft.com/office/drawing/2014/main" id="{EBC50129-6459-49F0-D6D8-6BD48123EE22}"/>
              </a:ext>
            </a:extLst>
          </p:cNvPr>
          <p:cNvSpPr txBox="1">
            <a:spLocks/>
          </p:cNvSpPr>
          <p:nvPr userDrawn="1"/>
        </p:nvSpPr>
        <p:spPr>
          <a:xfrm>
            <a:off x="371475" y="6460383"/>
            <a:ext cx="1008505" cy="240681"/>
          </a:xfrm>
          <a:prstGeom prst="rect">
            <a:avLst/>
          </a:prstGeom>
          <a:solidFill>
            <a:schemeClr val="bg1">
              <a:lumMod val="95000"/>
            </a:schemeClr>
          </a:solidFill>
        </p:spPr>
        <p:txBody>
          <a:bodyPr vert="horz" lIns="0" tIns="0" rIns="0" bIns="0" rtlCol="0" anchor="ctr"/>
          <a:lstStyle>
            <a:defPPr>
              <a:defRPr lang="en-US"/>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solidFill>
              </a:rPr>
              <a:t>Your logo here</a:t>
            </a:r>
          </a:p>
        </p:txBody>
      </p:sp>
    </p:spTree>
    <p:extLst>
      <p:ext uri="{BB962C8B-B14F-4D97-AF65-F5344CB8AC3E}">
        <p14:creationId xmlns:p14="http://schemas.microsoft.com/office/powerpoint/2010/main" val="338383034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4" name="Rectángulo 3">
            <a:extLst>
              <a:ext uri="{FF2B5EF4-FFF2-40B4-BE49-F238E27FC236}">
                <a16:creationId xmlns:a16="http://schemas.microsoft.com/office/drawing/2014/main" id="{E45E8B21-4ADF-F321-3C11-5C1DBD3921D4}"/>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71088065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6" name="Footer Placeholder 5">
            <a:extLst>
              <a:ext uri="{FF2B5EF4-FFF2-40B4-BE49-F238E27FC236}">
                <a16:creationId xmlns:a16="http://schemas.microsoft.com/office/drawing/2014/main" id="{B43201D0-8105-DA4D-44A8-65FF28A41971}"/>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4" name="Rectángulo 3">
            <a:extLst>
              <a:ext uri="{FF2B5EF4-FFF2-40B4-BE49-F238E27FC236}">
                <a16:creationId xmlns:a16="http://schemas.microsoft.com/office/drawing/2014/main" id="{E45E8B21-4ADF-F321-3C11-5C1DBD3921D4}"/>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4513195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3982485"/>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374754626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346044985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6.svg"/><Relationship Id="rId2" Type="http://schemas.openxmlformats.org/officeDocument/2006/relationships/slideLayout" Target="../slideLayouts/slideLayout39.xml"/><Relationship Id="rId1" Type="http://schemas.openxmlformats.org/officeDocument/2006/relationships/tags" Target="../tags/tag36.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6.svg"/><Relationship Id="rId2" Type="http://schemas.openxmlformats.org/officeDocument/2006/relationships/slideLayout" Target="../slideLayouts/slideLayout43.xml"/><Relationship Id="rId1" Type="http://schemas.openxmlformats.org/officeDocument/2006/relationships/tags" Target="../tags/tag3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carol-shayle-akoth/" TargetMode="External"/><Relationship Id="rId13" Type="http://schemas.openxmlformats.org/officeDocument/2006/relationships/image" Target="../media/image10.PNG"/><Relationship Id="rId3" Type="http://schemas.microsoft.com/office/2007/relationships/hdphoto" Target="../media/hdphoto1.wdp"/><Relationship Id="rId7" Type="http://schemas.openxmlformats.org/officeDocument/2006/relationships/hyperlink" Target="https://www.linkedin.com/in/dawnrobertsonmba/" TargetMode="External"/><Relationship Id="rId12"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hyperlink" Target="linkedin.com/in/samridhi-vats" TargetMode="External"/><Relationship Id="rId11" Type="http://schemas.openxmlformats.org/officeDocument/2006/relationships/image" Target="../media/image8.JPG"/><Relationship Id="rId5" Type="http://schemas.openxmlformats.org/officeDocument/2006/relationships/hyperlink" Target="https://www.linkedin.com/in/nisrindhoondia/" TargetMode="External"/><Relationship Id="rId10" Type="http://schemas.openxmlformats.org/officeDocument/2006/relationships/image" Target="../media/image7.JPG"/><Relationship Id="rId4" Type="http://schemas.openxmlformats.org/officeDocument/2006/relationships/hyperlink" Target="https://www.linkedin.com/in/karthigaavj?utm_source=share&amp;utm_campaign=share_via&amp;utm_content=profile&amp;utm_medium=android_app" TargetMode="External"/><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my-site-b3phi7ex-svats917.wix-vibe.com/" TargetMode="External"/><Relationship Id="rId2" Type="http://schemas.openxmlformats.org/officeDocument/2006/relationships/hyperlink" Target="https://github.com/vjkarthigaa/OrbitGuardians_Datathon_WID_2025/tree/main" TargetMode="Externa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8" Type="http://schemas.openxmlformats.org/officeDocument/2006/relationships/hyperlink" Target="https://www.unoosa.org/oosa/en/ourwork/spacelaw/treaties/introouterspacetreaty.html" TargetMode="External"/><Relationship Id="rId3" Type="http://schemas.openxmlformats.org/officeDocument/2006/relationships/hyperlink" Target="https://doi.org/10.1016/j.jsse.2024.04.011" TargetMode="External"/><Relationship Id="rId7" Type="http://schemas.openxmlformats.org/officeDocument/2006/relationships/hyperlink" Target="https://bisresearchreports.medium.com/key-technologies-enabling-enhanced-space-situational-awareness-sensors-983be0f25db4" TargetMode="External"/><Relationship Id="rId12" Type="http://schemas.openxmlformats.org/officeDocument/2006/relationships/image" Target="../media/image16.svg"/><Relationship Id="rId2" Type="http://schemas.openxmlformats.org/officeDocument/2006/relationships/hyperlink" Target="https://apps.dtic.mil/sti/html/trecms/AD1123106/" TargetMode="External"/><Relationship Id="rId1" Type="http://schemas.openxmlformats.org/officeDocument/2006/relationships/slideLayout" Target="../slideLayouts/slideLayout19.xml"/><Relationship Id="rId6" Type="http://schemas.openxmlformats.org/officeDocument/2006/relationships/hyperlink" Target="https://medium.com/mit-" TargetMode="External"/><Relationship Id="rId11" Type="http://schemas.openxmlformats.org/officeDocument/2006/relationships/image" Target="../media/image15.png"/><Relationship Id="rId5" Type="http://schemas.openxmlformats.org/officeDocument/2006/relationships/hyperlink" Target="https://medium.com/@airbus_ventures/z-space-leolabs-sets-its-sights-on-space-situational-awareness-and-space-debris-83004efb7d79" TargetMode="External"/><Relationship Id="rId10" Type="http://schemas.openxmlformats.org/officeDocument/2006/relationships/image" Target="../media/image11.png"/><Relationship Id="rId4" Type="http://schemas.openxmlformats.org/officeDocument/2006/relationships/hyperlink" Target="https://doi.org/10.1016/j.jsse.2019.05.004" TargetMode="External"/><Relationship Id="rId9" Type="http://schemas.openxmlformats.org/officeDocument/2006/relationships/hyperlink" Target="https://www.youtube.com/watch?v=Qn938Gm6axQ"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6.svg"/><Relationship Id="rId2" Type="http://schemas.openxmlformats.org/officeDocument/2006/relationships/slideLayout" Target="../slideLayouts/slideLayout39.xml"/><Relationship Id="rId1" Type="http://schemas.openxmlformats.org/officeDocument/2006/relationships/tags" Target="../tags/tag35.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hyperlink" Target="https://my-site-b3phi7ex-svats917.wix-vibe.com/" TargetMode="External"/><Relationship Id="rId4" Type="http://schemas.openxmlformats.org/officeDocument/2006/relationships/image" Target="../media/image3.jpe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9.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brightnessContrast bright="1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C355-B71C-43BB-B9BE-C0EDBB2B0733}"/>
              </a:ext>
            </a:extLst>
          </p:cNvPr>
          <p:cNvSpPr>
            <a:spLocks noGrp="1"/>
          </p:cNvSpPr>
          <p:nvPr>
            <p:ph type="ctrTitle"/>
          </p:nvPr>
        </p:nvSpPr>
        <p:spPr>
          <a:xfrm>
            <a:off x="2007489" y="1461516"/>
            <a:ext cx="8791575" cy="2387600"/>
          </a:xfrm>
        </p:spPr>
        <p:txBody>
          <a:bodyPr anchor="ctr">
            <a:normAutofit/>
          </a:bodyPr>
          <a:lstStyle/>
          <a:p>
            <a:pPr algn="ctr">
              <a:lnSpc>
                <a:spcPct val="150000"/>
              </a:lnSpc>
            </a:pPr>
            <a:r>
              <a:rPr lang="en-US" sz="4400" b="1" dirty="0"/>
              <a:t>SAAS-Based Global Space</a:t>
            </a:r>
            <a:br>
              <a:rPr lang="en-US" sz="4400" b="1" dirty="0"/>
            </a:br>
            <a:r>
              <a:rPr lang="en-US" sz="4400" b="1" dirty="0"/>
              <a:t>Traffic Management System:</a:t>
            </a:r>
          </a:p>
        </p:txBody>
      </p:sp>
    </p:spTree>
    <p:extLst>
      <p:ext uri="{BB962C8B-B14F-4D97-AF65-F5344CB8AC3E}">
        <p14:creationId xmlns:p14="http://schemas.microsoft.com/office/powerpoint/2010/main" val="3306303414"/>
      </p:ext>
    </p:extLst>
  </p:cSld>
  <p:clrMapOvr>
    <a:masterClrMapping/>
  </p:clrMapOvr>
  <mc:AlternateContent xmlns:mc="http://schemas.openxmlformats.org/markup-compatibility/2006" xmlns:p14="http://schemas.microsoft.com/office/powerpoint/2010/main">
    <mc:Choice Requires="p14">
      <p:transition spd="slow" p14:dur="2000" advTm="985"/>
    </mc:Choice>
    <mc:Fallback xmlns="">
      <p:transition spd="slow" advTm="9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hidden="1">
            <a:extLst>
              <a:ext uri="{FF2B5EF4-FFF2-40B4-BE49-F238E27FC236}">
                <a16:creationId xmlns:a16="http://schemas.microsoft.com/office/drawing/2014/main" id="{50F34CD0-BD42-78D3-B828-71D7A7AEDC4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8" name="Objeto 7" hidden="1">
                        <a:extLst>
                          <a:ext uri="{FF2B5EF4-FFF2-40B4-BE49-F238E27FC236}">
                            <a16:creationId xmlns:a16="http://schemas.microsoft.com/office/drawing/2014/main" id="{50F34CD0-BD42-78D3-B828-71D7A7AEDC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FE86C7C-BC61-8E60-11F6-89DC5A1F758C}"/>
              </a:ext>
            </a:extLst>
          </p:cNvPr>
          <p:cNvSpPr>
            <a:spLocks noGrp="1"/>
          </p:cNvSpPr>
          <p:nvPr>
            <p:ph type="title"/>
          </p:nvPr>
        </p:nvSpPr>
        <p:spPr/>
        <p:txBody>
          <a:bodyPr/>
          <a:lstStyle/>
          <a:p>
            <a:r>
              <a:rPr lang="en-IN" dirty="0"/>
              <a:t>Detailed Data Flow – Anomaly Detection</a:t>
            </a:r>
          </a:p>
        </p:txBody>
      </p:sp>
      <p:pic>
        <p:nvPicPr>
          <p:cNvPr id="7" name="Picture 6">
            <a:extLst>
              <a:ext uri="{FF2B5EF4-FFF2-40B4-BE49-F238E27FC236}">
                <a16:creationId xmlns:a16="http://schemas.microsoft.com/office/drawing/2014/main" id="{5E0811EC-0175-C160-5B8C-712CC5BE7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67820"/>
            <a:ext cx="12192000" cy="7335749"/>
          </a:xfrm>
          <a:prstGeom prst="rect">
            <a:avLst/>
          </a:prstGeom>
        </p:spPr>
      </p:pic>
      <p:pic>
        <p:nvPicPr>
          <p:cNvPr id="2" name="Camera 1">
            <a:extLst>
              <a:ext uri="{FF2B5EF4-FFF2-40B4-BE49-F238E27FC236}">
                <a16:creationId xmlns:a16="http://schemas.microsoft.com/office/drawing/2014/main" id="{063E0888-8C5B-CD10-3640-CA3528415B6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2F918586-70EB-A5BE-F50B-862EB4422A4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55C3E37-5172-D2E7-962B-6E37F5349BC0}"/>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E967CC3C-011F-FCF9-3C83-A42B35071E3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6320FA2B-2986-494C-E813-751CE5B0AA7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D912F057-95EC-EACB-5169-E8EAE256F5C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DA795707-6C18-2E9E-98E8-30131E2294E2}"/>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DE12358A-2251-D114-C025-8505F6F18C9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446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3843-73F5-A8E6-496E-E438A5DC0B7A}"/>
              </a:ext>
            </a:extLst>
          </p:cNvPr>
          <p:cNvSpPr>
            <a:spLocks noGrp="1"/>
          </p:cNvSpPr>
          <p:nvPr>
            <p:ph type="title"/>
          </p:nvPr>
        </p:nvSpPr>
        <p:spPr/>
        <p:txBody>
          <a:bodyPr/>
          <a:lstStyle/>
          <a:p>
            <a:r>
              <a:rPr lang="en-US" b="1" dirty="0"/>
              <a:t>Strong DBSCAN PERFORMANCE METRICS</a:t>
            </a:r>
          </a:p>
        </p:txBody>
      </p:sp>
      <p:sp>
        <p:nvSpPr>
          <p:cNvPr id="4" name="Content Placeholder 3">
            <a:extLst>
              <a:ext uri="{FF2B5EF4-FFF2-40B4-BE49-F238E27FC236}">
                <a16:creationId xmlns:a16="http://schemas.microsoft.com/office/drawing/2014/main" id="{92F560C1-F3FF-4C8A-5A28-BB9CF1092247}"/>
              </a:ext>
            </a:extLst>
          </p:cNvPr>
          <p:cNvSpPr>
            <a:spLocks noGrp="1"/>
          </p:cNvSpPr>
          <p:nvPr>
            <p:ph idx="1"/>
          </p:nvPr>
        </p:nvSpPr>
        <p:spPr>
          <a:xfrm>
            <a:off x="1121102" y="2097088"/>
            <a:ext cx="10209113" cy="3541714"/>
          </a:xfrm>
        </p:spPr>
        <p:txBody>
          <a:bodyPr>
            <a:normAutofit/>
          </a:bodyPr>
          <a:lstStyle/>
          <a:p>
            <a:r>
              <a:rPr lang="en-US" sz="2400" b="0" i="0" dirty="0">
                <a:effectLst/>
              </a:rPr>
              <a:t>Silhouette Score: 0.84 (clusters are well-separated)</a:t>
            </a:r>
            <a:endParaRPr lang="en-US" b="0" i="0" dirty="0">
              <a:effectLst/>
            </a:endParaRPr>
          </a:p>
          <a:p>
            <a:r>
              <a:rPr lang="en-US" sz="2400" b="0" i="0" dirty="0">
                <a:effectLst/>
              </a:rPr>
              <a:t>Davies-Bouldin Index: 0.14 </a:t>
            </a:r>
            <a:r>
              <a:rPr lang="en-US" dirty="0"/>
              <a:t>(</a:t>
            </a:r>
            <a:r>
              <a:rPr lang="en-US" b="0" i="0" dirty="0">
                <a:effectLst/>
              </a:rPr>
              <a:t>clusters are compact, far apart)</a:t>
            </a:r>
          </a:p>
          <a:p>
            <a:r>
              <a:rPr lang="en-US" sz="2400" b="0" i="0" dirty="0" err="1">
                <a:effectLst/>
              </a:rPr>
              <a:t>Calinski-Harabasz</a:t>
            </a:r>
            <a:r>
              <a:rPr lang="en-US" sz="2400" b="0" i="0" dirty="0">
                <a:effectLst/>
              </a:rPr>
              <a:t> Index: 10738.13 </a:t>
            </a:r>
            <a:r>
              <a:rPr lang="en-US" dirty="0"/>
              <a:t>(</a:t>
            </a:r>
            <a:r>
              <a:rPr lang="en-US" sz="2400" b="0" i="0" dirty="0">
                <a:effectLst/>
              </a:rPr>
              <a:t>strong separation)</a:t>
            </a:r>
          </a:p>
          <a:p>
            <a:pPr marL="0" indent="0">
              <a:buNone/>
            </a:pPr>
            <a:br>
              <a:rPr lang="en-US" sz="2400" dirty="0"/>
            </a:br>
            <a:endParaRPr lang="en-US" dirty="0"/>
          </a:p>
        </p:txBody>
      </p:sp>
      <p:pic>
        <p:nvPicPr>
          <p:cNvPr id="3" name="Picture 2">
            <a:extLst>
              <a:ext uri="{FF2B5EF4-FFF2-40B4-BE49-F238E27FC236}">
                <a16:creationId xmlns:a16="http://schemas.microsoft.com/office/drawing/2014/main" id="{285B4588-59B4-F9DA-8E01-15EF2C6A6F69}"/>
              </a:ext>
            </a:extLst>
          </p:cNvPr>
          <p:cNvPicPr>
            <a:picLocks noChangeAspect="1"/>
          </p:cNvPicPr>
          <p:nvPr/>
        </p:nvPicPr>
        <p:blipFill>
          <a:blip r:embed="rId2"/>
          <a:srcRect/>
          <a:stretch/>
        </p:blipFill>
        <p:spPr>
          <a:xfrm>
            <a:off x="10799064" y="111506"/>
            <a:ext cx="1010157" cy="1010157"/>
          </a:xfrm>
          <a:prstGeom prst="rect">
            <a:avLst/>
          </a:prstGeom>
        </p:spPr>
      </p:pic>
      <p:pic>
        <p:nvPicPr>
          <p:cNvPr id="5" name="Camera 4">
            <a:extLst>
              <a:ext uri="{FF2B5EF4-FFF2-40B4-BE49-F238E27FC236}">
                <a16:creationId xmlns:a16="http://schemas.microsoft.com/office/drawing/2014/main" id="{9ADCA29C-5930-4FB2-4B9D-69AD9089DE0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B12D87D5-BE92-05B8-906D-12E4968EC48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03186962-B6F9-2AC5-29B2-F817C576BDF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4F0CF7CF-B3EA-FC49-75CA-F0D1C51B506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7BDB6F32-F7AA-C550-5EEB-491553EB000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834022E1-A33B-7DF2-CB24-5BF8BE982B7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BE9F3397-120D-4B83-0932-D9A34132AAD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BA9A5D64-469B-96BC-3383-B629C22AC51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475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3843-73F5-A8E6-496E-E438A5DC0B7A}"/>
              </a:ext>
            </a:extLst>
          </p:cNvPr>
          <p:cNvSpPr>
            <a:spLocks noGrp="1"/>
          </p:cNvSpPr>
          <p:nvPr>
            <p:ph type="title"/>
          </p:nvPr>
        </p:nvSpPr>
        <p:spPr/>
        <p:txBody>
          <a:bodyPr/>
          <a:lstStyle/>
          <a:p>
            <a:r>
              <a:rPr lang="en-US" b="1" dirty="0"/>
              <a:t>OVERVIEW OF ISOLATION FOREST</a:t>
            </a:r>
          </a:p>
        </p:txBody>
      </p:sp>
      <p:sp>
        <p:nvSpPr>
          <p:cNvPr id="4" name="Content Placeholder 3">
            <a:extLst>
              <a:ext uri="{FF2B5EF4-FFF2-40B4-BE49-F238E27FC236}">
                <a16:creationId xmlns:a16="http://schemas.microsoft.com/office/drawing/2014/main" id="{92F560C1-F3FF-4C8A-5A28-BB9CF1092247}"/>
              </a:ext>
            </a:extLst>
          </p:cNvPr>
          <p:cNvSpPr>
            <a:spLocks noGrp="1"/>
          </p:cNvSpPr>
          <p:nvPr>
            <p:ph idx="1"/>
          </p:nvPr>
        </p:nvSpPr>
        <p:spPr>
          <a:xfrm>
            <a:off x="1121102" y="2097088"/>
            <a:ext cx="10209113" cy="3541714"/>
          </a:xfrm>
        </p:spPr>
        <p:txBody>
          <a:bodyPr>
            <a:normAutofit/>
          </a:bodyPr>
          <a:lstStyle/>
          <a:p>
            <a:pPr marL="0" indent="0">
              <a:buNone/>
            </a:pPr>
            <a:br>
              <a:rPr lang="en-US" sz="2400" dirty="0"/>
            </a:br>
            <a:endParaRPr lang="en-US" dirty="0"/>
          </a:p>
        </p:txBody>
      </p:sp>
      <p:pic>
        <p:nvPicPr>
          <p:cNvPr id="3" name="Picture 2">
            <a:extLst>
              <a:ext uri="{FF2B5EF4-FFF2-40B4-BE49-F238E27FC236}">
                <a16:creationId xmlns:a16="http://schemas.microsoft.com/office/drawing/2014/main" id="{285B4588-59B4-F9DA-8E01-15EF2C6A6F69}"/>
              </a:ext>
            </a:extLst>
          </p:cNvPr>
          <p:cNvPicPr>
            <a:picLocks noChangeAspect="1"/>
          </p:cNvPicPr>
          <p:nvPr/>
        </p:nvPicPr>
        <p:blipFill>
          <a:blip r:embed="rId2"/>
          <a:srcRect/>
          <a:stretch/>
        </p:blipFill>
        <p:spPr>
          <a:xfrm>
            <a:off x="10799064" y="111506"/>
            <a:ext cx="1010157" cy="1010157"/>
          </a:xfrm>
          <a:prstGeom prst="rect">
            <a:avLst/>
          </a:prstGeom>
        </p:spPr>
      </p:pic>
      <p:graphicFrame>
        <p:nvGraphicFramePr>
          <p:cNvPr id="6" name="Chart 5">
            <a:extLst>
              <a:ext uri="{FF2B5EF4-FFF2-40B4-BE49-F238E27FC236}">
                <a16:creationId xmlns:a16="http://schemas.microsoft.com/office/drawing/2014/main" id="{8040FD78-5D61-7D94-81EF-0AEE705502DE}"/>
              </a:ext>
            </a:extLst>
          </p:cNvPr>
          <p:cNvGraphicFramePr>
            <a:graphicFrameLocks/>
          </p:cNvGraphicFramePr>
          <p:nvPr>
            <p:extLst>
              <p:ext uri="{D42A27DB-BD31-4B8C-83A1-F6EECF244321}">
                <p14:modId xmlns:p14="http://schemas.microsoft.com/office/powerpoint/2010/main" val="2766028767"/>
              </p:ext>
            </p:extLst>
          </p:nvPr>
        </p:nvGraphicFramePr>
        <p:xfrm>
          <a:off x="6236930" y="220405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E71B05D-5147-5247-E266-3AB328F4E402}"/>
              </a:ext>
            </a:extLst>
          </p:cNvPr>
          <p:cNvGraphicFramePr>
            <a:graphicFrameLocks/>
          </p:cNvGraphicFramePr>
          <p:nvPr>
            <p:extLst>
              <p:ext uri="{D42A27DB-BD31-4B8C-83A1-F6EECF244321}">
                <p14:modId xmlns:p14="http://schemas.microsoft.com/office/powerpoint/2010/main" val="4131460767"/>
              </p:ext>
            </p:extLst>
          </p:nvPr>
        </p:nvGraphicFramePr>
        <p:xfrm>
          <a:off x="1282460" y="2204058"/>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5" name="Camera 4">
            <a:extLst>
              <a:ext uri="{FF2B5EF4-FFF2-40B4-BE49-F238E27FC236}">
                <a16:creationId xmlns:a16="http://schemas.microsoft.com/office/drawing/2014/main" id="{59437828-3DFE-C413-B4C7-D5D670960B4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05A6704A-5E31-BD0E-69CE-E94C5B17287E}"/>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6F1E6740-8816-B619-4B3F-877A6A70AFA0}"/>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2FE4BE53-3DE3-F2D1-FF3F-BAB4C41F363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8FCBDC41-6BB8-B268-EA6B-8D73DB3310EB}"/>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6C82A911-7B08-1A8A-AEE7-F705221C971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3" name="Camera 12">
            <a:extLst>
              <a:ext uri="{FF2B5EF4-FFF2-40B4-BE49-F238E27FC236}">
                <a16:creationId xmlns:a16="http://schemas.microsoft.com/office/drawing/2014/main" id="{C6310E82-AF75-E7E2-FCC6-C57DF792EEB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4" name="Camera 13">
            <a:extLst>
              <a:ext uri="{FF2B5EF4-FFF2-40B4-BE49-F238E27FC236}">
                <a16:creationId xmlns:a16="http://schemas.microsoft.com/office/drawing/2014/main" id="{2AD38588-B41F-B143-358D-9339D0F0248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234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hart with different colored dots">
            <a:extLst>
              <a:ext uri="{FF2B5EF4-FFF2-40B4-BE49-F238E27FC236}">
                <a16:creationId xmlns:a16="http://schemas.microsoft.com/office/drawing/2014/main" id="{EF481B52-F022-02AC-5DDF-715342A48F6E}"/>
              </a:ext>
            </a:extLst>
          </p:cNvPr>
          <p:cNvPicPr>
            <a:picLocks noChangeAspect="1"/>
          </p:cNvPicPr>
          <p:nvPr/>
        </p:nvPicPr>
        <p:blipFill>
          <a:blip r:embed="rId2"/>
          <a:stretch>
            <a:fillRect/>
          </a:stretch>
        </p:blipFill>
        <p:spPr>
          <a:xfrm>
            <a:off x="382779" y="0"/>
            <a:ext cx="11568429" cy="6858000"/>
          </a:xfrm>
          <a:prstGeom prst="rect">
            <a:avLst/>
          </a:prstGeom>
        </p:spPr>
      </p:pic>
      <p:pic>
        <p:nvPicPr>
          <p:cNvPr id="2" name="Picture 1">
            <a:extLst>
              <a:ext uri="{FF2B5EF4-FFF2-40B4-BE49-F238E27FC236}">
                <a16:creationId xmlns:a16="http://schemas.microsoft.com/office/drawing/2014/main" id="{BD997FDC-E88B-A6C3-1533-8ADFB1E01F18}"/>
              </a:ext>
            </a:extLst>
          </p:cNvPr>
          <p:cNvPicPr>
            <a:picLocks noChangeAspect="1"/>
          </p:cNvPicPr>
          <p:nvPr/>
        </p:nvPicPr>
        <p:blipFill>
          <a:blip r:embed="rId3"/>
          <a:srcRect/>
          <a:stretch/>
        </p:blipFill>
        <p:spPr>
          <a:xfrm>
            <a:off x="10799064" y="111506"/>
            <a:ext cx="1010157" cy="1010157"/>
          </a:xfrm>
          <a:prstGeom prst="rect">
            <a:avLst/>
          </a:prstGeom>
        </p:spPr>
      </p:pic>
      <p:pic>
        <p:nvPicPr>
          <p:cNvPr id="3" name="Camera 2">
            <a:extLst>
              <a:ext uri="{FF2B5EF4-FFF2-40B4-BE49-F238E27FC236}">
                <a16:creationId xmlns:a16="http://schemas.microsoft.com/office/drawing/2014/main" id="{E91637F9-C38D-4F4B-42E9-D430904D444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5CA391A-8222-C475-9A18-646BE058AFD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871589F-C1D9-FE38-E136-C76B647EB46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A833CA26-5D5F-BFFF-D16B-FEB3CC1A74B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95096B25-3B98-3F12-ECB7-510068F1E4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4BD33540-12C0-BD87-08DC-15C045CD250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8D630450-1AE2-5C63-6AA2-98F641BAB7F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556912F7-6397-8526-BDC2-727F69159E70}"/>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358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rt with different colored dots&#10;&#10;AI-generated content may be incorrect.">
            <a:extLst>
              <a:ext uri="{FF2B5EF4-FFF2-40B4-BE49-F238E27FC236}">
                <a16:creationId xmlns:a16="http://schemas.microsoft.com/office/drawing/2014/main" id="{BEF62505-0B6E-0BC4-68FE-3631629A45E8}"/>
              </a:ext>
            </a:extLst>
          </p:cNvPr>
          <p:cNvPicPr>
            <a:picLocks noChangeAspect="1"/>
          </p:cNvPicPr>
          <p:nvPr/>
        </p:nvPicPr>
        <p:blipFill>
          <a:blip r:embed="rId2"/>
          <a:stretch>
            <a:fillRect/>
          </a:stretch>
        </p:blipFill>
        <p:spPr>
          <a:xfrm>
            <a:off x="382780" y="0"/>
            <a:ext cx="11550140" cy="6858000"/>
          </a:xfrm>
          <a:prstGeom prst="rect">
            <a:avLst/>
          </a:prstGeom>
        </p:spPr>
      </p:pic>
      <p:pic>
        <p:nvPicPr>
          <p:cNvPr id="2" name="Picture 1">
            <a:extLst>
              <a:ext uri="{FF2B5EF4-FFF2-40B4-BE49-F238E27FC236}">
                <a16:creationId xmlns:a16="http://schemas.microsoft.com/office/drawing/2014/main" id="{0E75777C-68B7-88CB-5252-E115F4D88A39}"/>
              </a:ext>
            </a:extLst>
          </p:cNvPr>
          <p:cNvPicPr>
            <a:picLocks noChangeAspect="1"/>
          </p:cNvPicPr>
          <p:nvPr/>
        </p:nvPicPr>
        <p:blipFill>
          <a:blip r:embed="rId3"/>
          <a:srcRect/>
          <a:stretch/>
        </p:blipFill>
        <p:spPr>
          <a:xfrm>
            <a:off x="10799064" y="111506"/>
            <a:ext cx="1010157" cy="1010157"/>
          </a:xfrm>
          <a:prstGeom prst="rect">
            <a:avLst/>
          </a:prstGeom>
        </p:spPr>
      </p:pic>
      <p:sp>
        <p:nvSpPr>
          <p:cNvPr id="3" name="TextBox 2">
            <a:extLst>
              <a:ext uri="{FF2B5EF4-FFF2-40B4-BE49-F238E27FC236}">
                <a16:creationId xmlns:a16="http://schemas.microsoft.com/office/drawing/2014/main" id="{1331B71E-74E5-86D2-3003-3DF726171227}"/>
              </a:ext>
            </a:extLst>
          </p:cNvPr>
          <p:cNvSpPr txBox="1"/>
          <p:nvPr/>
        </p:nvSpPr>
        <p:spPr>
          <a:xfrm>
            <a:off x="6157850" y="2493901"/>
            <a:ext cx="1700814" cy="2123658"/>
          </a:xfrm>
          <a:prstGeom prst="rect">
            <a:avLst/>
          </a:prstGeom>
          <a:noFill/>
          <a:ln w="19050">
            <a:solidFill>
              <a:sysClr val="windowText" lastClr="000000">
                <a:lumMod val="50000"/>
                <a:lumOff val="50000"/>
              </a:sysClr>
            </a:solidFill>
          </a:ln>
        </p:spPr>
        <p:txBody>
          <a:bodyPr wrap="square" rtlCol="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w Cen MT" panose="020B0602020104020603"/>
              </a:rPr>
              <a:t>Cluster Assignments </a:t>
            </a:r>
            <a:r>
              <a:rPr kumimoji="0" lang="en-US" sz="1400" b="0" i="0" u="none" strike="noStrike" kern="0" cap="none" spc="0" normalizeH="0" baseline="0" noProof="0" dirty="0">
                <a:ln>
                  <a:noFill/>
                </a:ln>
                <a:solidFill>
                  <a:prstClr val="black"/>
                </a:solidFill>
                <a:effectLst/>
                <a:uLnTx/>
                <a:uFillTx/>
                <a:latin typeface="Tw Cen MT" panose="020B0602020104020603"/>
              </a:rPr>
              <a:t>using mean motion:</a:t>
            </a:r>
          </a:p>
          <a:p>
            <a:pPr marL="0" marR="0" lvl="1" indent="0" defTabSz="914400"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LEO: &gt;12 rev/day (fast, close to Earth)</a:t>
            </a:r>
          </a:p>
          <a:p>
            <a:pPr marL="0" marR="0" lvl="1"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MEO: 2–12 rev/day (GPS-like)</a:t>
            </a:r>
          </a:p>
          <a:p>
            <a:pPr marL="0" marR="0" lvl="1"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GEO: ~1 rev/day (stationary)</a:t>
            </a:r>
          </a:p>
        </p:txBody>
      </p:sp>
      <p:pic>
        <p:nvPicPr>
          <p:cNvPr id="4" name="Camera 3">
            <a:extLst>
              <a:ext uri="{FF2B5EF4-FFF2-40B4-BE49-F238E27FC236}">
                <a16:creationId xmlns:a16="http://schemas.microsoft.com/office/drawing/2014/main" id="{7E88F459-6C03-7C97-E262-D56E0059B42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25FEB692-75A1-B87F-0188-77108142094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A8C8D670-EF27-CF58-346D-E25E80F3D8F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05ADF194-2C11-AEFF-79AF-DFEB7F963F1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03051B42-8BCB-8558-BCBA-F3E58D78E391}"/>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0D470622-2032-0210-1486-32937234DEB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A328216A-1BB2-4714-D774-D6873BFD0B0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37092201-5519-4324-D6EA-131302F9E51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152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hart">
            <a:extLst>
              <a:ext uri="{FF2B5EF4-FFF2-40B4-BE49-F238E27FC236}">
                <a16:creationId xmlns:a16="http://schemas.microsoft.com/office/drawing/2014/main" id="{1B2E844E-AAA4-25C8-F246-F103AAC9D679}"/>
              </a:ext>
            </a:extLst>
          </p:cNvPr>
          <p:cNvPicPr>
            <a:picLocks noChangeAspect="1"/>
          </p:cNvPicPr>
          <p:nvPr/>
        </p:nvPicPr>
        <p:blipFill>
          <a:blip r:embed="rId2"/>
          <a:stretch>
            <a:fillRect/>
          </a:stretch>
        </p:blipFill>
        <p:spPr>
          <a:xfrm>
            <a:off x="292609" y="429767"/>
            <a:ext cx="11512296" cy="6300217"/>
          </a:xfrm>
          <a:prstGeom prst="rect">
            <a:avLst/>
          </a:prstGeom>
        </p:spPr>
      </p:pic>
      <p:pic>
        <p:nvPicPr>
          <p:cNvPr id="2" name="Picture 1">
            <a:extLst>
              <a:ext uri="{FF2B5EF4-FFF2-40B4-BE49-F238E27FC236}">
                <a16:creationId xmlns:a16="http://schemas.microsoft.com/office/drawing/2014/main" id="{08576238-7313-9ACF-72B9-B4E18BDFECF1}"/>
              </a:ext>
            </a:extLst>
          </p:cNvPr>
          <p:cNvPicPr>
            <a:picLocks noChangeAspect="1"/>
          </p:cNvPicPr>
          <p:nvPr/>
        </p:nvPicPr>
        <p:blipFill>
          <a:blip r:embed="rId3"/>
          <a:srcRect/>
          <a:stretch/>
        </p:blipFill>
        <p:spPr>
          <a:xfrm>
            <a:off x="11329416" y="38354"/>
            <a:ext cx="1010157" cy="1010157"/>
          </a:xfrm>
          <a:prstGeom prst="rect">
            <a:avLst/>
          </a:prstGeom>
        </p:spPr>
      </p:pic>
      <p:pic>
        <p:nvPicPr>
          <p:cNvPr id="4" name="Camera 3">
            <a:extLst>
              <a:ext uri="{FF2B5EF4-FFF2-40B4-BE49-F238E27FC236}">
                <a16:creationId xmlns:a16="http://schemas.microsoft.com/office/drawing/2014/main" id="{CD8FC1F9-20B7-855B-CC5D-0CA9A4B7FDB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0E7B604-2EC4-BE65-8C7A-ACEE70FCA568}"/>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18263E60-329B-784E-484C-71812401E5A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36CEEA7-FE35-292D-25AF-43AEF993FE8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014DFDAD-6A95-DB48-1B42-8A30203A358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9D110318-693E-277E-AB42-BF089FF6A35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CACEB229-1117-AE6B-8319-1A4F0D77266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B020D289-B3A4-DC98-0723-A390B00EC9C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6014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ed and blue dots">
            <a:extLst>
              <a:ext uri="{FF2B5EF4-FFF2-40B4-BE49-F238E27FC236}">
                <a16:creationId xmlns:a16="http://schemas.microsoft.com/office/drawing/2014/main" id="{CBFF03B0-75B8-DD7E-06C1-F63FCDB8DADD}"/>
              </a:ext>
            </a:extLst>
          </p:cNvPr>
          <p:cNvPicPr>
            <a:picLocks noChangeAspect="1"/>
          </p:cNvPicPr>
          <p:nvPr/>
        </p:nvPicPr>
        <p:blipFill>
          <a:blip r:embed="rId2"/>
          <a:stretch>
            <a:fillRect/>
          </a:stretch>
        </p:blipFill>
        <p:spPr>
          <a:xfrm>
            <a:off x="374904" y="114432"/>
            <a:ext cx="11484864" cy="6632062"/>
          </a:xfrm>
          <a:prstGeom prst="rect">
            <a:avLst/>
          </a:prstGeom>
        </p:spPr>
      </p:pic>
      <p:pic>
        <p:nvPicPr>
          <p:cNvPr id="4" name="Picture 3">
            <a:extLst>
              <a:ext uri="{FF2B5EF4-FFF2-40B4-BE49-F238E27FC236}">
                <a16:creationId xmlns:a16="http://schemas.microsoft.com/office/drawing/2014/main" id="{0A4DCDE3-90E9-F3D0-6D61-D5D81ED03091}"/>
              </a:ext>
            </a:extLst>
          </p:cNvPr>
          <p:cNvPicPr>
            <a:picLocks noChangeAspect="1"/>
          </p:cNvPicPr>
          <p:nvPr/>
        </p:nvPicPr>
        <p:blipFill>
          <a:blip r:embed="rId3"/>
          <a:srcRect/>
          <a:stretch/>
        </p:blipFill>
        <p:spPr>
          <a:xfrm>
            <a:off x="11274552" y="10922"/>
            <a:ext cx="1010157" cy="1010157"/>
          </a:xfrm>
          <a:prstGeom prst="rect">
            <a:avLst/>
          </a:prstGeom>
        </p:spPr>
      </p:pic>
      <p:pic>
        <p:nvPicPr>
          <p:cNvPr id="2" name="Camera 1">
            <a:extLst>
              <a:ext uri="{FF2B5EF4-FFF2-40B4-BE49-F238E27FC236}">
                <a16:creationId xmlns:a16="http://schemas.microsoft.com/office/drawing/2014/main" id="{190CBAEF-EA2F-3AF5-4F1D-6F44BBB81A7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1101B9B7-68C0-3309-B764-3CE068EABB2D}"/>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24AF743E-FFA4-19A4-7032-D0B18D26211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EA948009-ED00-05EA-1946-CD4505326B2A}"/>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D7280AAC-68B9-7DF5-678F-4C50DB4D0E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4D624E9C-345B-0C16-2571-4AB3EC3AE08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506E03A6-013D-AB51-CF02-0819A43FFA5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03660147-90B5-F728-5DAD-E3F98714A97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1692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9801-E4D0-B9E4-A83F-1B67003DF0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1BDB8E-3AB7-8897-4B7B-AEFB8D7FADCC}"/>
              </a:ext>
            </a:extLst>
          </p:cNvPr>
          <p:cNvPicPr>
            <a:picLocks noChangeAspect="1"/>
          </p:cNvPicPr>
          <p:nvPr/>
        </p:nvPicPr>
        <p:blipFill>
          <a:blip r:embed="rId2"/>
          <a:srcRect/>
          <a:stretch/>
        </p:blipFill>
        <p:spPr>
          <a:xfrm>
            <a:off x="10799064" y="111506"/>
            <a:ext cx="1010157" cy="1010157"/>
          </a:xfrm>
          <a:prstGeom prst="rect">
            <a:avLst/>
          </a:prstGeom>
        </p:spPr>
      </p:pic>
      <p:sp>
        <p:nvSpPr>
          <p:cNvPr id="47" name="Título 2">
            <a:extLst>
              <a:ext uri="{FF2B5EF4-FFF2-40B4-BE49-F238E27FC236}">
                <a16:creationId xmlns:a16="http://schemas.microsoft.com/office/drawing/2014/main" id="{87427367-4008-3D87-FA56-536256F07B74}"/>
              </a:ext>
            </a:extLst>
          </p:cNvPr>
          <p:cNvSpPr txBox="1">
            <a:spLocks/>
          </p:cNvSpPr>
          <p:nvPr/>
        </p:nvSpPr>
        <p:spPr>
          <a:xfrm>
            <a:off x="989704" y="468101"/>
            <a:ext cx="3562294" cy="742651"/>
          </a:xfrm>
          <a:prstGeom prst="rect">
            <a:avLst/>
          </a:prstGeom>
        </p:spPr>
        <p:txBody>
          <a:bodyPr vert="horz" lIns="0" tIns="0" rIns="0" bIns="0" rtlCol="0" anchor="ctr">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00000"/>
              </a:lnSpc>
              <a:spcBef>
                <a:spcPts val="600"/>
              </a:spcBef>
            </a:pPr>
            <a:r>
              <a:rPr lang="en-US" sz="3600" dirty="0">
                <a:latin typeface="Tw Cen MT" panose="020B0602020104020603" pitchFamily="34" charset="0"/>
              </a:rPr>
              <a:t>USE CASES</a:t>
            </a:r>
          </a:p>
        </p:txBody>
      </p:sp>
      <p:sp>
        <p:nvSpPr>
          <p:cNvPr id="48" name="Rounded Rectangle 33">
            <a:extLst>
              <a:ext uri="{FF2B5EF4-FFF2-40B4-BE49-F238E27FC236}">
                <a16:creationId xmlns:a16="http://schemas.microsoft.com/office/drawing/2014/main" id="{7A522D40-76B5-25D0-F84C-420D42FAFE5A}"/>
              </a:ext>
            </a:extLst>
          </p:cNvPr>
          <p:cNvSpPr/>
          <p:nvPr/>
        </p:nvSpPr>
        <p:spPr>
          <a:xfrm>
            <a:off x="989704" y="1454101"/>
            <a:ext cx="2897309" cy="3750300"/>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49" name="Subtitle 2">
            <a:extLst>
              <a:ext uri="{FF2B5EF4-FFF2-40B4-BE49-F238E27FC236}">
                <a16:creationId xmlns:a16="http://schemas.microsoft.com/office/drawing/2014/main" id="{287E6FC1-A872-62C8-0AFD-1959CD599632}"/>
              </a:ext>
            </a:extLst>
          </p:cNvPr>
          <p:cNvSpPr txBox="1">
            <a:spLocks/>
          </p:cNvSpPr>
          <p:nvPr/>
        </p:nvSpPr>
        <p:spPr>
          <a:xfrm>
            <a:off x="1162997" y="2764945"/>
            <a:ext cx="2540323"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nSpc>
                <a:spcPct val="107000"/>
              </a:lnSpc>
              <a:buSzPts val="1000"/>
              <a:tabLst>
                <a:tab pos="457200" algn="l"/>
              </a:tabLst>
            </a:pPr>
            <a:r>
              <a:rPr lang="en-US" sz="1800" dirty="0">
                <a:solidFill>
                  <a:srgbClr val="000000"/>
                </a:solidFill>
                <a:ea typeface="Times New Roman" panose="02020603050405020304" pitchFamily="18" charset="0"/>
                <a:cs typeface="Times New Roman" panose="02020603050405020304" pitchFamily="18" charset="0"/>
              </a:rPr>
              <a:t>Provide trusted alerts to satellite operators to avoid billion-dollar collision losses</a:t>
            </a:r>
            <a:endParaRPr lang="en-US" sz="1800" dirty="0">
              <a:solidFill>
                <a:srgbClr val="000000"/>
              </a:solidFill>
              <a:ea typeface="Calibri" panose="020F0502020204030204" pitchFamily="34" charset="0"/>
              <a:cs typeface="Arial" panose="020B0604020202020204" pitchFamily="34" charset="0"/>
            </a:endParaRPr>
          </a:p>
        </p:txBody>
      </p:sp>
      <p:sp>
        <p:nvSpPr>
          <p:cNvPr id="50" name="Rectangle 6">
            <a:extLst>
              <a:ext uri="{FF2B5EF4-FFF2-40B4-BE49-F238E27FC236}">
                <a16:creationId xmlns:a16="http://schemas.microsoft.com/office/drawing/2014/main" id="{7AFA4192-47D3-8AB4-183B-CF73FD5F1402}"/>
              </a:ext>
            </a:extLst>
          </p:cNvPr>
          <p:cNvSpPr/>
          <p:nvPr/>
        </p:nvSpPr>
        <p:spPr>
          <a:xfrm>
            <a:off x="1041641" y="5606426"/>
            <a:ext cx="2845372" cy="704571"/>
          </a:xfrm>
          <a:prstGeom prst="rect">
            <a:avLst/>
          </a:prstGeom>
          <a:solidFill>
            <a:srgbClr val="162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1" name="Rectangle 7">
            <a:extLst>
              <a:ext uri="{FF2B5EF4-FFF2-40B4-BE49-F238E27FC236}">
                <a16:creationId xmlns:a16="http://schemas.microsoft.com/office/drawing/2014/main" id="{39B9BF5F-3216-202A-779E-6C21A8ACC960}"/>
              </a:ext>
            </a:extLst>
          </p:cNvPr>
          <p:cNvSpPr/>
          <p:nvPr/>
        </p:nvSpPr>
        <p:spPr>
          <a:xfrm>
            <a:off x="4685281" y="5634741"/>
            <a:ext cx="2845372" cy="704571"/>
          </a:xfrm>
          <a:prstGeom prst="rect">
            <a:avLst/>
          </a:prstGeom>
          <a:solidFill>
            <a:srgbClr val="0A1A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2" name="Rectangle 8">
            <a:extLst>
              <a:ext uri="{FF2B5EF4-FFF2-40B4-BE49-F238E27FC236}">
                <a16:creationId xmlns:a16="http://schemas.microsoft.com/office/drawing/2014/main" id="{6F690211-977F-7419-AE82-FECF04415D5C}"/>
              </a:ext>
            </a:extLst>
          </p:cNvPr>
          <p:cNvSpPr/>
          <p:nvPr/>
        </p:nvSpPr>
        <p:spPr>
          <a:xfrm>
            <a:off x="8327560" y="5634741"/>
            <a:ext cx="2701444" cy="704571"/>
          </a:xfrm>
          <a:prstGeom prst="rect">
            <a:avLst/>
          </a:prstGeom>
          <a:solidFill>
            <a:srgbClr val="629D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3" name="TextBox 11">
            <a:extLst>
              <a:ext uri="{FF2B5EF4-FFF2-40B4-BE49-F238E27FC236}">
                <a16:creationId xmlns:a16="http://schemas.microsoft.com/office/drawing/2014/main" id="{4428FC46-6BD4-C44B-A2E7-0DC83CFD5289}"/>
              </a:ext>
            </a:extLst>
          </p:cNvPr>
          <p:cNvSpPr txBox="1"/>
          <p:nvPr/>
        </p:nvSpPr>
        <p:spPr>
          <a:xfrm>
            <a:off x="2227073" y="5820211"/>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1</a:t>
            </a:r>
          </a:p>
        </p:txBody>
      </p:sp>
      <p:sp>
        <p:nvSpPr>
          <p:cNvPr id="54" name="TextBox 12">
            <a:extLst>
              <a:ext uri="{FF2B5EF4-FFF2-40B4-BE49-F238E27FC236}">
                <a16:creationId xmlns:a16="http://schemas.microsoft.com/office/drawing/2014/main" id="{49DD8DE5-CA88-7039-E4A8-C79FA5B650D1}"/>
              </a:ext>
            </a:extLst>
          </p:cNvPr>
          <p:cNvSpPr txBox="1"/>
          <p:nvPr/>
        </p:nvSpPr>
        <p:spPr>
          <a:xfrm>
            <a:off x="6023425" y="5820211"/>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2</a:t>
            </a:r>
          </a:p>
        </p:txBody>
      </p:sp>
      <p:sp>
        <p:nvSpPr>
          <p:cNvPr id="55" name="TextBox 13">
            <a:extLst>
              <a:ext uri="{FF2B5EF4-FFF2-40B4-BE49-F238E27FC236}">
                <a16:creationId xmlns:a16="http://schemas.microsoft.com/office/drawing/2014/main" id="{D734AAA2-5575-7374-70D2-531970032BF3}"/>
              </a:ext>
            </a:extLst>
          </p:cNvPr>
          <p:cNvSpPr txBox="1"/>
          <p:nvPr/>
        </p:nvSpPr>
        <p:spPr>
          <a:xfrm>
            <a:off x="9524421" y="5820210"/>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3</a:t>
            </a:r>
          </a:p>
        </p:txBody>
      </p:sp>
      <p:sp>
        <p:nvSpPr>
          <p:cNvPr id="56" name="Triangle 18">
            <a:extLst>
              <a:ext uri="{FF2B5EF4-FFF2-40B4-BE49-F238E27FC236}">
                <a16:creationId xmlns:a16="http://schemas.microsoft.com/office/drawing/2014/main" id="{11E0943B-85D2-9150-7AA5-74A20C0A4486}"/>
              </a:ext>
            </a:extLst>
          </p:cNvPr>
          <p:cNvSpPr/>
          <p:nvPr/>
        </p:nvSpPr>
        <p:spPr>
          <a:xfrm>
            <a:off x="1793984" y="5293949"/>
            <a:ext cx="1179975" cy="250952"/>
          </a:xfrm>
          <a:prstGeom prst="triangle">
            <a:avLst/>
          </a:prstGeom>
          <a:solidFill>
            <a:srgbClr val="162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7" name="Triangle 19">
            <a:extLst>
              <a:ext uri="{FF2B5EF4-FFF2-40B4-BE49-F238E27FC236}">
                <a16:creationId xmlns:a16="http://schemas.microsoft.com/office/drawing/2014/main" id="{8A8DE23A-3915-735B-7EA4-985837F38483}"/>
              </a:ext>
            </a:extLst>
          </p:cNvPr>
          <p:cNvSpPr/>
          <p:nvPr/>
        </p:nvSpPr>
        <p:spPr>
          <a:xfrm>
            <a:off x="5624940" y="5278423"/>
            <a:ext cx="1179975" cy="250952"/>
          </a:xfrm>
          <a:prstGeom prst="triangle">
            <a:avLst/>
          </a:prstGeom>
          <a:solidFill>
            <a:srgbClr val="0A1A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8" name="Triangle 20">
            <a:extLst>
              <a:ext uri="{FF2B5EF4-FFF2-40B4-BE49-F238E27FC236}">
                <a16:creationId xmlns:a16="http://schemas.microsoft.com/office/drawing/2014/main" id="{4F45F08C-22C7-AF4B-3C74-C9BCD758AC89}"/>
              </a:ext>
            </a:extLst>
          </p:cNvPr>
          <p:cNvSpPr/>
          <p:nvPr/>
        </p:nvSpPr>
        <p:spPr>
          <a:xfrm>
            <a:off x="9081269" y="5212344"/>
            <a:ext cx="1179975" cy="250952"/>
          </a:xfrm>
          <a:prstGeom prst="triangle">
            <a:avLst/>
          </a:prstGeom>
          <a:solidFill>
            <a:srgbClr val="629D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9" name="TextBox 23">
            <a:extLst>
              <a:ext uri="{FF2B5EF4-FFF2-40B4-BE49-F238E27FC236}">
                <a16:creationId xmlns:a16="http://schemas.microsoft.com/office/drawing/2014/main" id="{7F3A8A58-5234-A3D3-3773-E5EAD52CBF56}"/>
              </a:ext>
            </a:extLst>
          </p:cNvPr>
          <p:cNvSpPr txBox="1"/>
          <p:nvPr/>
        </p:nvSpPr>
        <p:spPr>
          <a:xfrm>
            <a:off x="935479" y="1690599"/>
            <a:ext cx="3027559"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Collision Avoidance &amp;</a:t>
            </a:r>
          </a:p>
          <a:p>
            <a:pPr algn="ctr"/>
            <a:r>
              <a:rPr lang="en-US" sz="2400" b="1" dirty="0">
                <a:solidFill>
                  <a:srgbClr val="000000"/>
                </a:solidFill>
                <a:ea typeface="Times New Roman" panose="02020603050405020304" pitchFamily="18" charset="0"/>
                <a:cs typeface="Times New Roman" panose="02020603050405020304" pitchFamily="18" charset="0"/>
              </a:rPr>
              <a:t> Safety</a:t>
            </a:r>
            <a:endParaRPr lang="en-US" sz="8800" dirty="0">
              <a:solidFill>
                <a:srgbClr val="0A1A49"/>
              </a:solidFill>
              <a:cs typeface="Poppins" pitchFamily="2" charset="77"/>
            </a:endParaRPr>
          </a:p>
        </p:txBody>
      </p:sp>
      <p:sp>
        <p:nvSpPr>
          <p:cNvPr id="60" name="Rounded Rectangle 34">
            <a:extLst>
              <a:ext uri="{FF2B5EF4-FFF2-40B4-BE49-F238E27FC236}">
                <a16:creationId xmlns:a16="http://schemas.microsoft.com/office/drawing/2014/main" id="{B36B03B7-A93B-D717-F2B2-4D69D34D4463}"/>
              </a:ext>
            </a:extLst>
          </p:cNvPr>
          <p:cNvSpPr/>
          <p:nvPr/>
        </p:nvSpPr>
        <p:spPr>
          <a:xfrm>
            <a:off x="4685281" y="1454101"/>
            <a:ext cx="2898860" cy="3750300"/>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61" name="TextBox 24">
            <a:extLst>
              <a:ext uri="{FF2B5EF4-FFF2-40B4-BE49-F238E27FC236}">
                <a16:creationId xmlns:a16="http://schemas.microsoft.com/office/drawing/2014/main" id="{CA7113C2-2911-90F6-06C9-38463A06C0B5}"/>
              </a:ext>
            </a:extLst>
          </p:cNvPr>
          <p:cNvSpPr txBox="1"/>
          <p:nvPr/>
        </p:nvSpPr>
        <p:spPr>
          <a:xfrm>
            <a:off x="4751442" y="1690598"/>
            <a:ext cx="2837636"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Debris Monitoring &amp; </a:t>
            </a:r>
          </a:p>
          <a:p>
            <a:pPr algn="ctr"/>
            <a:r>
              <a:rPr lang="en-US" sz="2400" b="1" dirty="0">
                <a:solidFill>
                  <a:srgbClr val="000000"/>
                </a:solidFill>
                <a:ea typeface="Times New Roman" panose="02020603050405020304" pitchFamily="18" charset="0"/>
                <a:cs typeface="Times New Roman" panose="02020603050405020304" pitchFamily="18" charset="0"/>
              </a:rPr>
              <a:t>Sustainability</a:t>
            </a:r>
            <a:endParaRPr lang="en-US" sz="8800" dirty="0">
              <a:solidFill>
                <a:srgbClr val="16207B"/>
              </a:solidFill>
              <a:cs typeface="Poppins" pitchFamily="2" charset="77"/>
            </a:endParaRPr>
          </a:p>
        </p:txBody>
      </p:sp>
      <p:sp>
        <p:nvSpPr>
          <p:cNvPr id="62" name="Subtitle 2">
            <a:extLst>
              <a:ext uri="{FF2B5EF4-FFF2-40B4-BE49-F238E27FC236}">
                <a16:creationId xmlns:a16="http://schemas.microsoft.com/office/drawing/2014/main" id="{E16AACAB-6475-0D13-8A8A-ABC442494499}"/>
              </a:ext>
            </a:extLst>
          </p:cNvPr>
          <p:cNvSpPr txBox="1">
            <a:spLocks/>
          </p:cNvSpPr>
          <p:nvPr/>
        </p:nvSpPr>
        <p:spPr>
          <a:xfrm>
            <a:off x="4915315" y="2764945"/>
            <a:ext cx="2720186"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Track high-risk debris</a:t>
            </a:r>
          </a:p>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Inform clean-up mission</a:t>
            </a:r>
          </a:p>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Support long-term orbital sustainability planning</a:t>
            </a:r>
            <a:endParaRPr lang="en-US" sz="1800" dirty="0">
              <a:solidFill>
                <a:srgbClr val="000000"/>
              </a:solidFill>
              <a:ea typeface="Calibri" panose="020F0502020204030204" pitchFamily="34" charset="0"/>
              <a:cs typeface="Arial" panose="020B0604020202020204" pitchFamily="34" charset="0"/>
            </a:endParaRPr>
          </a:p>
        </p:txBody>
      </p:sp>
      <p:sp>
        <p:nvSpPr>
          <p:cNvPr id="63" name="Rounded Rectangle 35">
            <a:extLst>
              <a:ext uri="{FF2B5EF4-FFF2-40B4-BE49-F238E27FC236}">
                <a16:creationId xmlns:a16="http://schemas.microsoft.com/office/drawing/2014/main" id="{CFEF72B0-4022-145E-9EB4-9980772802F6}"/>
              </a:ext>
            </a:extLst>
          </p:cNvPr>
          <p:cNvSpPr/>
          <p:nvPr/>
        </p:nvSpPr>
        <p:spPr>
          <a:xfrm>
            <a:off x="8327559" y="1454101"/>
            <a:ext cx="2701444" cy="3593495"/>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64" name="Subtitle 2">
            <a:extLst>
              <a:ext uri="{FF2B5EF4-FFF2-40B4-BE49-F238E27FC236}">
                <a16:creationId xmlns:a16="http://schemas.microsoft.com/office/drawing/2014/main" id="{250AF23E-D263-43B3-4F7B-E3F3D150F11F}"/>
              </a:ext>
            </a:extLst>
          </p:cNvPr>
          <p:cNvSpPr txBox="1">
            <a:spLocks/>
          </p:cNvSpPr>
          <p:nvPr/>
        </p:nvSpPr>
        <p:spPr>
          <a:xfrm>
            <a:off x="8382409" y="2764945"/>
            <a:ext cx="2655020"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nSpc>
                <a:spcPct val="107000"/>
              </a:lnSpc>
              <a:buSzPts val="1000"/>
              <a:tabLst>
                <a:tab pos="457200" algn="l"/>
              </a:tabLst>
            </a:pPr>
            <a:r>
              <a:rPr lang="en-US" sz="1800" dirty="0">
                <a:solidFill>
                  <a:srgbClr val="000000"/>
                </a:solidFill>
                <a:ea typeface="Times New Roman" panose="02020603050405020304" pitchFamily="18" charset="0"/>
                <a:cs typeface="Times New Roman" panose="02020603050405020304" pitchFamily="18" charset="0"/>
              </a:rPr>
              <a:t>Enable fast detection of nearby threatening objects so operators and nations can take action</a:t>
            </a:r>
            <a:endParaRPr lang="en-US" sz="1800" dirty="0">
              <a:solidFill>
                <a:srgbClr val="000000"/>
              </a:solidFill>
              <a:ea typeface="Calibri" panose="020F0502020204030204" pitchFamily="34" charset="0"/>
              <a:cs typeface="Arial" panose="020B0604020202020204" pitchFamily="34" charset="0"/>
            </a:endParaRPr>
          </a:p>
        </p:txBody>
      </p:sp>
      <p:sp>
        <p:nvSpPr>
          <p:cNvPr id="65" name="TextBox 25">
            <a:extLst>
              <a:ext uri="{FF2B5EF4-FFF2-40B4-BE49-F238E27FC236}">
                <a16:creationId xmlns:a16="http://schemas.microsoft.com/office/drawing/2014/main" id="{81B64BBC-42E0-B3AE-13EF-F97A7C9EA239}"/>
              </a:ext>
            </a:extLst>
          </p:cNvPr>
          <p:cNvSpPr txBox="1"/>
          <p:nvPr/>
        </p:nvSpPr>
        <p:spPr>
          <a:xfrm>
            <a:off x="8918774" y="1686262"/>
            <a:ext cx="1588640"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Emergency</a:t>
            </a:r>
          </a:p>
          <a:p>
            <a:pPr algn="ctr"/>
            <a:r>
              <a:rPr lang="en-US" sz="2400" b="1" dirty="0">
                <a:solidFill>
                  <a:srgbClr val="000000"/>
                </a:solidFill>
                <a:ea typeface="Times New Roman" panose="02020603050405020304" pitchFamily="18" charset="0"/>
                <a:cs typeface="Times New Roman" panose="02020603050405020304" pitchFamily="18" charset="0"/>
              </a:rPr>
              <a:t>Response</a:t>
            </a:r>
            <a:endParaRPr lang="en-US" sz="8800" dirty="0">
              <a:solidFill>
                <a:srgbClr val="629CD0"/>
              </a:solidFill>
              <a:cs typeface="Poppins" pitchFamily="2" charset="77"/>
            </a:endParaRPr>
          </a:p>
        </p:txBody>
      </p:sp>
      <p:pic>
        <p:nvPicPr>
          <p:cNvPr id="2" name="Camera 1">
            <a:extLst>
              <a:ext uri="{FF2B5EF4-FFF2-40B4-BE49-F238E27FC236}">
                <a16:creationId xmlns:a16="http://schemas.microsoft.com/office/drawing/2014/main" id="{A8C789E1-B976-AC82-0AD8-C27442977BF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3F5E5155-15C4-000F-B7B6-71163FAC544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5E856898-B14E-2C99-3D88-36A83813AEB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1B9548A2-DEBD-E676-D876-6085786D951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3BB9828C-055F-361A-EF76-A36F7FE49A6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207BA5E5-5345-EF54-7716-F80CFB6856F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52F422E6-898C-9CD5-FB03-2F9B1CA17AB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C1B2A94D-CCA8-879E-A0F2-A4CFEE46105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49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F97F-6B51-9028-A905-0039DE5A24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05187A-788A-00C6-0664-4E8181A45478}"/>
              </a:ext>
            </a:extLst>
          </p:cNvPr>
          <p:cNvPicPr>
            <a:picLocks noChangeAspect="1"/>
          </p:cNvPicPr>
          <p:nvPr/>
        </p:nvPicPr>
        <p:blipFill>
          <a:blip r:embed="rId2"/>
          <a:srcRect/>
          <a:stretch/>
        </p:blipFill>
        <p:spPr>
          <a:xfrm>
            <a:off x="10799064" y="111506"/>
            <a:ext cx="1010157" cy="1010157"/>
          </a:xfrm>
          <a:prstGeom prst="rect">
            <a:avLst/>
          </a:prstGeom>
        </p:spPr>
      </p:pic>
      <p:sp>
        <p:nvSpPr>
          <p:cNvPr id="2" name="Título 2">
            <a:extLst>
              <a:ext uri="{FF2B5EF4-FFF2-40B4-BE49-F238E27FC236}">
                <a16:creationId xmlns:a16="http://schemas.microsoft.com/office/drawing/2014/main" id="{C81D40CD-8441-2725-52D5-CA2A81E8DA9F}"/>
              </a:ext>
            </a:extLst>
          </p:cNvPr>
          <p:cNvSpPr txBox="1">
            <a:spLocks/>
          </p:cNvSpPr>
          <p:nvPr/>
        </p:nvSpPr>
        <p:spPr>
          <a:xfrm>
            <a:off x="371474" y="769228"/>
            <a:ext cx="5134539"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marL="0" marR="0" lvl="0" indent="0" algn="l" defTabSz="914217"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w Cen MT" panose="020B0602020104020603" pitchFamily="34" charset="0"/>
                <a:ea typeface="Verdana" panose="020B0604030504040204" pitchFamily="34" charset="0"/>
                <a:sym typeface="Verdana" panose="020B0604030504040204" pitchFamily="34" charset="0"/>
              </a:rPr>
              <a:t>SOLUTION IMPACT</a:t>
            </a:r>
          </a:p>
        </p:txBody>
      </p:sp>
      <p:sp>
        <p:nvSpPr>
          <p:cNvPr id="4" name="Rounded Rectangle 33">
            <a:extLst>
              <a:ext uri="{FF2B5EF4-FFF2-40B4-BE49-F238E27FC236}">
                <a16:creationId xmlns:a16="http://schemas.microsoft.com/office/drawing/2014/main" id="{FF44A8D7-7453-8A50-624A-52556743A602}"/>
              </a:ext>
            </a:extLst>
          </p:cNvPr>
          <p:cNvSpPr/>
          <p:nvPr/>
        </p:nvSpPr>
        <p:spPr>
          <a:xfrm>
            <a:off x="371474" y="1520826"/>
            <a:ext cx="2234491"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5" name="Subtitle 2">
            <a:extLst>
              <a:ext uri="{FF2B5EF4-FFF2-40B4-BE49-F238E27FC236}">
                <a16:creationId xmlns:a16="http://schemas.microsoft.com/office/drawing/2014/main" id="{3B727239-4ADC-07E7-ECC7-D2F292BE325C}"/>
              </a:ext>
            </a:extLst>
          </p:cNvPr>
          <p:cNvSpPr txBox="1">
            <a:spLocks/>
          </p:cNvSpPr>
          <p:nvPr/>
        </p:nvSpPr>
        <p:spPr>
          <a:xfrm>
            <a:off x="512346"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Gives countries without their own SSA infrastructure affordable access to high-quality orbital data, enabling them to safely operate satellites and join the space economy.</a:t>
            </a:r>
          </a:p>
        </p:txBody>
      </p:sp>
      <p:sp>
        <p:nvSpPr>
          <p:cNvPr id="6" name="Rectangle 6">
            <a:extLst>
              <a:ext uri="{FF2B5EF4-FFF2-40B4-BE49-F238E27FC236}">
                <a16:creationId xmlns:a16="http://schemas.microsoft.com/office/drawing/2014/main" id="{45D3FE35-D7BF-63AA-27E3-3F95B0637365}"/>
              </a:ext>
            </a:extLst>
          </p:cNvPr>
          <p:cNvSpPr/>
          <p:nvPr/>
        </p:nvSpPr>
        <p:spPr>
          <a:xfrm>
            <a:off x="371476" y="5606426"/>
            <a:ext cx="2257098" cy="704571"/>
          </a:xfrm>
          <a:prstGeom prst="rect">
            <a:avLst/>
          </a:prstGeom>
          <a:solidFill>
            <a:srgbClr val="16207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7" name="Rectangle 7">
            <a:extLst>
              <a:ext uri="{FF2B5EF4-FFF2-40B4-BE49-F238E27FC236}">
                <a16:creationId xmlns:a16="http://schemas.microsoft.com/office/drawing/2014/main" id="{154A9E23-0C2F-197E-BC33-5EAD81D516EE}"/>
              </a:ext>
            </a:extLst>
          </p:cNvPr>
          <p:cNvSpPr/>
          <p:nvPr/>
        </p:nvSpPr>
        <p:spPr>
          <a:xfrm>
            <a:off x="2669463" y="5606426"/>
            <a:ext cx="2257098" cy="704571"/>
          </a:xfrm>
          <a:prstGeom prst="rect">
            <a:avLst/>
          </a:prstGeom>
          <a:solidFill>
            <a:srgbClr val="0A1A4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8" name="Rectangle 8">
            <a:extLst>
              <a:ext uri="{FF2B5EF4-FFF2-40B4-BE49-F238E27FC236}">
                <a16:creationId xmlns:a16="http://schemas.microsoft.com/office/drawing/2014/main" id="{0BF6028C-23F5-6169-139F-9FB65EA98DE7}"/>
              </a:ext>
            </a:extLst>
          </p:cNvPr>
          <p:cNvSpPr/>
          <p:nvPr/>
        </p:nvSpPr>
        <p:spPr>
          <a:xfrm>
            <a:off x="4967453" y="5606426"/>
            <a:ext cx="2257098" cy="704571"/>
          </a:xfrm>
          <a:prstGeom prst="rect">
            <a:avLst/>
          </a:prstGeom>
          <a:solidFill>
            <a:srgbClr val="629DD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9" name="Rectangle 9">
            <a:extLst>
              <a:ext uri="{FF2B5EF4-FFF2-40B4-BE49-F238E27FC236}">
                <a16:creationId xmlns:a16="http://schemas.microsoft.com/office/drawing/2014/main" id="{DB5490F4-69B9-7CD2-0DD6-E9DE9E7F5923}"/>
              </a:ext>
            </a:extLst>
          </p:cNvPr>
          <p:cNvSpPr/>
          <p:nvPr/>
        </p:nvSpPr>
        <p:spPr>
          <a:xfrm>
            <a:off x="7265442" y="5603628"/>
            <a:ext cx="2257098" cy="704571"/>
          </a:xfrm>
          <a:prstGeom prst="rect">
            <a:avLst/>
          </a:prstGeom>
          <a:solidFill>
            <a:srgbClr val="00D2C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0" name="Rectangle 10">
            <a:extLst>
              <a:ext uri="{FF2B5EF4-FFF2-40B4-BE49-F238E27FC236}">
                <a16:creationId xmlns:a16="http://schemas.microsoft.com/office/drawing/2014/main" id="{0CF617FD-7CC9-85B2-5DA7-1F0FDFD96A88}"/>
              </a:ext>
            </a:extLst>
          </p:cNvPr>
          <p:cNvSpPr/>
          <p:nvPr/>
        </p:nvSpPr>
        <p:spPr>
          <a:xfrm>
            <a:off x="9563428" y="5603628"/>
            <a:ext cx="2257098" cy="704571"/>
          </a:xfrm>
          <a:prstGeom prst="rect">
            <a:avLst/>
          </a:prstGeom>
          <a:solidFill>
            <a:srgbClr val="7F8F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1" name="TextBox 11">
            <a:extLst>
              <a:ext uri="{FF2B5EF4-FFF2-40B4-BE49-F238E27FC236}">
                <a16:creationId xmlns:a16="http://schemas.microsoft.com/office/drawing/2014/main" id="{FDA45830-A36E-4632-5464-B4F7654535D6}"/>
              </a:ext>
            </a:extLst>
          </p:cNvPr>
          <p:cNvSpPr txBox="1"/>
          <p:nvPr/>
        </p:nvSpPr>
        <p:spPr>
          <a:xfrm>
            <a:off x="1375800"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1</a:t>
            </a:r>
          </a:p>
        </p:txBody>
      </p:sp>
      <p:sp>
        <p:nvSpPr>
          <p:cNvPr id="12" name="TextBox 12">
            <a:extLst>
              <a:ext uri="{FF2B5EF4-FFF2-40B4-BE49-F238E27FC236}">
                <a16:creationId xmlns:a16="http://schemas.microsoft.com/office/drawing/2014/main" id="{7829BB35-4E23-10BA-9C80-D138C0465CB9}"/>
              </a:ext>
            </a:extLst>
          </p:cNvPr>
          <p:cNvSpPr txBox="1"/>
          <p:nvPr/>
        </p:nvSpPr>
        <p:spPr>
          <a:xfrm>
            <a:off x="3651179"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2</a:t>
            </a:r>
          </a:p>
        </p:txBody>
      </p:sp>
      <p:sp>
        <p:nvSpPr>
          <p:cNvPr id="13" name="TextBox 13">
            <a:extLst>
              <a:ext uri="{FF2B5EF4-FFF2-40B4-BE49-F238E27FC236}">
                <a16:creationId xmlns:a16="http://schemas.microsoft.com/office/drawing/2014/main" id="{4A283F5F-FCB0-2C4E-04E1-3CC79BC9C9A8}"/>
              </a:ext>
            </a:extLst>
          </p:cNvPr>
          <p:cNvSpPr txBox="1"/>
          <p:nvPr/>
        </p:nvSpPr>
        <p:spPr>
          <a:xfrm>
            <a:off x="5949168"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3</a:t>
            </a:r>
          </a:p>
        </p:txBody>
      </p:sp>
      <p:sp>
        <p:nvSpPr>
          <p:cNvPr id="14" name="TextBox 14">
            <a:extLst>
              <a:ext uri="{FF2B5EF4-FFF2-40B4-BE49-F238E27FC236}">
                <a16:creationId xmlns:a16="http://schemas.microsoft.com/office/drawing/2014/main" id="{42880343-2547-1ACA-13EA-385552BEDDA7}"/>
              </a:ext>
            </a:extLst>
          </p:cNvPr>
          <p:cNvSpPr txBox="1"/>
          <p:nvPr/>
        </p:nvSpPr>
        <p:spPr>
          <a:xfrm>
            <a:off x="8247157" y="5817414"/>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4</a:t>
            </a:r>
          </a:p>
        </p:txBody>
      </p:sp>
      <p:sp>
        <p:nvSpPr>
          <p:cNvPr id="15" name="TextBox 15">
            <a:extLst>
              <a:ext uri="{FF2B5EF4-FFF2-40B4-BE49-F238E27FC236}">
                <a16:creationId xmlns:a16="http://schemas.microsoft.com/office/drawing/2014/main" id="{4A6CDC24-D25C-598A-02C5-2544F0BE6DCB}"/>
              </a:ext>
            </a:extLst>
          </p:cNvPr>
          <p:cNvSpPr txBox="1"/>
          <p:nvPr/>
        </p:nvSpPr>
        <p:spPr>
          <a:xfrm>
            <a:off x="10545143" y="5816423"/>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5</a:t>
            </a:r>
          </a:p>
        </p:txBody>
      </p:sp>
      <p:sp>
        <p:nvSpPr>
          <p:cNvPr id="16" name="Triangle 18">
            <a:extLst>
              <a:ext uri="{FF2B5EF4-FFF2-40B4-BE49-F238E27FC236}">
                <a16:creationId xmlns:a16="http://schemas.microsoft.com/office/drawing/2014/main" id="{1A9A831D-C0F9-5CBE-8733-46E07F642BC0}"/>
              </a:ext>
            </a:extLst>
          </p:cNvPr>
          <p:cNvSpPr/>
          <p:nvPr/>
        </p:nvSpPr>
        <p:spPr>
          <a:xfrm>
            <a:off x="932645" y="5291233"/>
            <a:ext cx="1179975" cy="250952"/>
          </a:xfrm>
          <a:prstGeom prst="triangle">
            <a:avLst/>
          </a:prstGeom>
          <a:solidFill>
            <a:srgbClr val="16207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7" name="Triangle 19">
            <a:extLst>
              <a:ext uri="{FF2B5EF4-FFF2-40B4-BE49-F238E27FC236}">
                <a16:creationId xmlns:a16="http://schemas.microsoft.com/office/drawing/2014/main" id="{57AECE0F-5469-5F21-3FAF-D384F8805D90}"/>
              </a:ext>
            </a:extLst>
          </p:cNvPr>
          <p:cNvSpPr/>
          <p:nvPr/>
        </p:nvSpPr>
        <p:spPr>
          <a:xfrm>
            <a:off x="3208024" y="5291233"/>
            <a:ext cx="1179975" cy="250952"/>
          </a:xfrm>
          <a:prstGeom prst="triangle">
            <a:avLst/>
          </a:prstGeom>
          <a:solidFill>
            <a:srgbClr val="0A1A4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8" name="Triangle 20">
            <a:extLst>
              <a:ext uri="{FF2B5EF4-FFF2-40B4-BE49-F238E27FC236}">
                <a16:creationId xmlns:a16="http://schemas.microsoft.com/office/drawing/2014/main" id="{009013FF-3762-7AA0-17B6-2645E0FA8BBA}"/>
              </a:ext>
            </a:extLst>
          </p:cNvPr>
          <p:cNvSpPr/>
          <p:nvPr/>
        </p:nvSpPr>
        <p:spPr>
          <a:xfrm>
            <a:off x="5506013" y="5291233"/>
            <a:ext cx="1179975" cy="250952"/>
          </a:xfrm>
          <a:prstGeom prst="triangle">
            <a:avLst/>
          </a:prstGeom>
          <a:solidFill>
            <a:srgbClr val="629DD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9" name="Triangle 21">
            <a:extLst>
              <a:ext uri="{FF2B5EF4-FFF2-40B4-BE49-F238E27FC236}">
                <a16:creationId xmlns:a16="http://schemas.microsoft.com/office/drawing/2014/main" id="{35C07D2C-A3A0-C4E6-4FF6-8D8819779262}"/>
              </a:ext>
            </a:extLst>
          </p:cNvPr>
          <p:cNvSpPr/>
          <p:nvPr/>
        </p:nvSpPr>
        <p:spPr>
          <a:xfrm>
            <a:off x="7804005" y="5291233"/>
            <a:ext cx="1179975" cy="250952"/>
          </a:xfrm>
          <a:prstGeom prst="triangle">
            <a:avLst/>
          </a:prstGeom>
          <a:solidFill>
            <a:srgbClr val="00D2C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20" name="Triangle 22">
            <a:extLst>
              <a:ext uri="{FF2B5EF4-FFF2-40B4-BE49-F238E27FC236}">
                <a16:creationId xmlns:a16="http://schemas.microsoft.com/office/drawing/2014/main" id="{8A12BBEE-F865-7008-C735-51CF1D93E2A6}"/>
              </a:ext>
            </a:extLst>
          </p:cNvPr>
          <p:cNvSpPr/>
          <p:nvPr/>
        </p:nvSpPr>
        <p:spPr>
          <a:xfrm>
            <a:off x="10101989" y="5291233"/>
            <a:ext cx="1179975" cy="250952"/>
          </a:xfrm>
          <a:prstGeom prst="triangle">
            <a:avLst/>
          </a:prstGeom>
          <a:solidFill>
            <a:srgbClr val="7F8F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21" name="TextBox 23">
            <a:extLst>
              <a:ext uri="{FF2B5EF4-FFF2-40B4-BE49-F238E27FC236}">
                <a16:creationId xmlns:a16="http://schemas.microsoft.com/office/drawing/2014/main" id="{35C09CBD-E808-8791-0344-7F83BB0E8A0F}"/>
              </a:ext>
            </a:extLst>
          </p:cNvPr>
          <p:cNvSpPr txBox="1"/>
          <p:nvPr/>
        </p:nvSpPr>
        <p:spPr>
          <a:xfrm>
            <a:off x="345352" y="1847494"/>
            <a:ext cx="2309350"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Support for Partial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 Unknown SSA Countries</a:t>
            </a:r>
            <a:endParaRPr kumimoji="0" lang="en-US" sz="1600" b="0" i="0" u="none" strike="noStrike" kern="1200" cap="none" spc="0" normalizeH="0" baseline="0" noProof="0" dirty="0">
              <a:ln>
                <a:noFill/>
              </a:ln>
              <a:solidFill>
                <a:srgbClr val="0A1A49"/>
              </a:solidFill>
              <a:effectLst/>
              <a:uLnTx/>
              <a:uFillTx/>
              <a:latin typeface="Tw Cen MT" panose="020B0602020104020603"/>
              <a:ea typeface="+mn-ea"/>
              <a:cs typeface="Poppins" pitchFamily="2" charset="77"/>
            </a:endParaRPr>
          </a:p>
        </p:txBody>
      </p:sp>
      <p:sp>
        <p:nvSpPr>
          <p:cNvPr id="22" name="Rounded Rectangle 34">
            <a:extLst>
              <a:ext uri="{FF2B5EF4-FFF2-40B4-BE49-F238E27FC236}">
                <a16:creationId xmlns:a16="http://schemas.microsoft.com/office/drawing/2014/main" id="{2FF99C29-113A-79C1-A76B-9813827F66C6}"/>
              </a:ext>
            </a:extLst>
          </p:cNvPr>
          <p:cNvSpPr/>
          <p:nvPr/>
        </p:nvSpPr>
        <p:spPr>
          <a:xfrm>
            <a:off x="2693493" y="1520826"/>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3" name="TextBox 24">
            <a:extLst>
              <a:ext uri="{FF2B5EF4-FFF2-40B4-BE49-F238E27FC236}">
                <a16:creationId xmlns:a16="http://schemas.microsoft.com/office/drawing/2014/main" id="{4ADE46CA-66E0-3B8B-E3AF-2FC2FDD7238E}"/>
              </a:ext>
            </a:extLst>
          </p:cNvPr>
          <p:cNvSpPr txBox="1"/>
          <p:nvPr/>
        </p:nvSpPr>
        <p:spPr>
          <a:xfrm>
            <a:off x="3037837" y="1847494"/>
            <a:ext cx="152035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Transparency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Trust Building</a:t>
            </a:r>
            <a:endParaRPr kumimoji="0" lang="en-US" sz="1600" b="0" i="0" u="none" strike="noStrike" kern="1200" cap="none" spc="0" normalizeH="0" baseline="0" noProof="0" dirty="0">
              <a:ln>
                <a:noFill/>
              </a:ln>
              <a:solidFill>
                <a:srgbClr val="16207B"/>
              </a:solidFill>
              <a:effectLst/>
              <a:uLnTx/>
              <a:uFillTx/>
              <a:latin typeface="Tw Cen MT" panose="020B0602020104020603"/>
              <a:ea typeface="+mn-ea"/>
              <a:cs typeface="Poppins" pitchFamily="2" charset="77"/>
            </a:endParaRPr>
          </a:p>
        </p:txBody>
      </p:sp>
      <p:sp>
        <p:nvSpPr>
          <p:cNvPr id="24" name="Subtitle 2">
            <a:extLst>
              <a:ext uri="{FF2B5EF4-FFF2-40B4-BE49-F238E27FC236}">
                <a16:creationId xmlns:a16="http://schemas.microsoft.com/office/drawing/2014/main" id="{C34E64FD-C244-EF71-395C-B395F9F05A50}"/>
              </a:ext>
            </a:extLst>
          </p:cNvPr>
          <p:cNvSpPr txBox="1">
            <a:spLocks/>
          </p:cNvSpPr>
          <p:nvPr/>
        </p:nvSpPr>
        <p:spPr>
          <a:xfrm>
            <a:off x="2809007"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Enables countries to cross-check data from multiple sources, reducing dependence on a single foreign provider and fostering international cooperation.</a:t>
            </a:r>
          </a:p>
        </p:txBody>
      </p:sp>
      <p:sp>
        <p:nvSpPr>
          <p:cNvPr id="25" name="Rounded Rectangle 35">
            <a:extLst>
              <a:ext uri="{FF2B5EF4-FFF2-40B4-BE49-F238E27FC236}">
                <a16:creationId xmlns:a16="http://schemas.microsoft.com/office/drawing/2014/main" id="{0A0D222E-1389-1E28-475E-135F66CD1B7D}"/>
              </a:ext>
            </a:extLst>
          </p:cNvPr>
          <p:cNvSpPr/>
          <p:nvPr/>
        </p:nvSpPr>
        <p:spPr>
          <a:xfrm>
            <a:off x="4990060" y="1520826"/>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6" name="Subtitle 2">
            <a:extLst>
              <a:ext uri="{FF2B5EF4-FFF2-40B4-BE49-F238E27FC236}">
                <a16:creationId xmlns:a16="http://schemas.microsoft.com/office/drawing/2014/main" id="{819D5E56-CDBD-4F92-CAF1-42E8B08DFFD8}"/>
              </a:ext>
            </a:extLst>
          </p:cNvPr>
          <p:cNvSpPr txBox="1">
            <a:spLocks/>
          </p:cNvSpPr>
          <p:nvPr/>
        </p:nvSpPr>
        <p:spPr>
          <a:xfrm>
            <a:off x="5108321" y="2922581"/>
            <a:ext cx="1975357" cy="1384995"/>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Allows governments to retain sovereignty over sensitive data while still sharing enough to protect their assets and ensure safe operations.</a:t>
            </a:r>
          </a:p>
        </p:txBody>
      </p:sp>
      <p:sp>
        <p:nvSpPr>
          <p:cNvPr id="27" name="TextBox 25">
            <a:extLst>
              <a:ext uri="{FF2B5EF4-FFF2-40B4-BE49-F238E27FC236}">
                <a16:creationId xmlns:a16="http://schemas.microsoft.com/office/drawing/2014/main" id="{E17616AC-7F8B-591D-6C8D-4D268A8177D3}"/>
              </a:ext>
            </a:extLst>
          </p:cNvPr>
          <p:cNvSpPr txBox="1"/>
          <p:nvPr/>
        </p:nvSpPr>
        <p:spPr>
          <a:xfrm>
            <a:off x="5273054" y="1708995"/>
            <a:ext cx="16458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Military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National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Benefits</a:t>
            </a:r>
            <a:endParaRPr kumimoji="0" lang="en-US" sz="1600" b="0" i="0" u="none" strike="noStrike" kern="1200" cap="none" spc="0" normalizeH="0" baseline="0" noProof="0" dirty="0">
              <a:ln>
                <a:noFill/>
              </a:ln>
              <a:solidFill>
                <a:srgbClr val="629CD0"/>
              </a:solidFill>
              <a:effectLst/>
              <a:uLnTx/>
              <a:uFillTx/>
              <a:latin typeface="Tw Cen MT" panose="020B0602020104020603"/>
              <a:ea typeface="+mn-ea"/>
              <a:cs typeface="Poppins" pitchFamily="2" charset="77"/>
            </a:endParaRPr>
          </a:p>
        </p:txBody>
      </p:sp>
      <p:sp>
        <p:nvSpPr>
          <p:cNvPr id="28" name="Rounded Rectangle 36">
            <a:extLst>
              <a:ext uri="{FF2B5EF4-FFF2-40B4-BE49-F238E27FC236}">
                <a16:creationId xmlns:a16="http://schemas.microsoft.com/office/drawing/2014/main" id="{AA80ED99-2100-1075-01C4-05A016749856}"/>
              </a:ext>
            </a:extLst>
          </p:cNvPr>
          <p:cNvSpPr/>
          <p:nvPr/>
        </p:nvSpPr>
        <p:spPr>
          <a:xfrm>
            <a:off x="7285395" y="1520825"/>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9" name="TextBox 26">
            <a:extLst>
              <a:ext uri="{FF2B5EF4-FFF2-40B4-BE49-F238E27FC236}">
                <a16:creationId xmlns:a16="http://schemas.microsoft.com/office/drawing/2014/main" id="{62143548-E68F-DC1E-4A0C-280D9D0078DC}"/>
              </a:ext>
            </a:extLst>
          </p:cNvPr>
          <p:cNvSpPr txBox="1"/>
          <p:nvPr/>
        </p:nvSpPr>
        <p:spPr>
          <a:xfrm>
            <a:off x="7432381" y="1847494"/>
            <a:ext cx="1923219"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Policy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Governance Support</a:t>
            </a:r>
            <a:endParaRPr kumimoji="0" lang="en-US" sz="1600" b="0" i="0" u="none" strike="noStrike" kern="1200" cap="none" spc="0" normalizeH="0" baseline="0" noProof="0" dirty="0">
              <a:ln>
                <a:noFill/>
              </a:ln>
              <a:solidFill>
                <a:srgbClr val="7F8FA9"/>
              </a:solidFill>
              <a:effectLst/>
              <a:uLnTx/>
              <a:uFillTx/>
              <a:latin typeface="Tw Cen MT" panose="020B0602020104020603"/>
              <a:ea typeface="+mn-ea"/>
              <a:cs typeface="Poppins" pitchFamily="2" charset="77"/>
            </a:endParaRPr>
          </a:p>
        </p:txBody>
      </p:sp>
      <p:sp>
        <p:nvSpPr>
          <p:cNvPr id="30" name="Subtitle 2">
            <a:extLst>
              <a:ext uri="{FF2B5EF4-FFF2-40B4-BE49-F238E27FC236}">
                <a16:creationId xmlns:a16="http://schemas.microsoft.com/office/drawing/2014/main" id="{A0EE7AC1-CE36-917E-EA67-0B3903F9F376}"/>
              </a:ext>
            </a:extLst>
          </p:cNvPr>
          <p:cNvSpPr txBox="1">
            <a:spLocks/>
          </p:cNvSpPr>
          <p:nvPr/>
        </p:nvSpPr>
        <p:spPr>
          <a:xfrm>
            <a:off x="7403657" y="2916878"/>
            <a:ext cx="1975357" cy="116955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Provides a neutral platform under UNOOSA stewardship, helping to shape future space traffic rules.</a:t>
            </a:r>
          </a:p>
        </p:txBody>
      </p:sp>
      <p:sp>
        <p:nvSpPr>
          <p:cNvPr id="31" name="Rounded Rectangle 37">
            <a:extLst>
              <a:ext uri="{FF2B5EF4-FFF2-40B4-BE49-F238E27FC236}">
                <a16:creationId xmlns:a16="http://schemas.microsoft.com/office/drawing/2014/main" id="{8841BC8D-1CC7-29DF-A774-E2830F2279B1}"/>
              </a:ext>
            </a:extLst>
          </p:cNvPr>
          <p:cNvSpPr/>
          <p:nvPr/>
        </p:nvSpPr>
        <p:spPr>
          <a:xfrm>
            <a:off x="9580729" y="1520825"/>
            <a:ext cx="2239796"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32" name="TextBox 27">
            <a:extLst>
              <a:ext uri="{FF2B5EF4-FFF2-40B4-BE49-F238E27FC236}">
                <a16:creationId xmlns:a16="http://schemas.microsoft.com/office/drawing/2014/main" id="{560FA420-B4AF-9AC0-13AE-953D7EA23FFC}"/>
              </a:ext>
            </a:extLst>
          </p:cNvPr>
          <p:cNvSpPr txBox="1"/>
          <p:nvPr/>
        </p:nvSpPr>
        <p:spPr>
          <a:xfrm>
            <a:off x="9683688" y="1847495"/>
            <a:ext cx="2016578"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Commercial Operator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Efficiency</a:t>
            </a:r>
            <a:endParaRPr kumimoji="0" lang="en-US" sz="1600" b="0" i="0" u="none" strike="noStrike" kern="1200" cap="none" spc="0" normalizeH="0" baseline="0" noProof="0" dirty="0">
              <a:ln>
                <a:noFill/>
              </a:ln>
              <a:solidFill>
                <a:srgbClr val="00D2C2"/>
              </a:solidFill>
              <a:effectLst/>
              <a:uLnTx/>
              <a:uFillTx/>
              <a:latin typeface="Tw Cen MT" panose="020B0602020104020603"/>
              <a:ea typeface="+mn-ea"/>
              <a:cs typeface="Poppins" pitchFamily="2" charset="77"/>
            </a:endParaRPr>
          </a:p>
        </p:txBody>
      </p:sp>
      <p:sp>
        <p:nvSpPr>
          <p:cNvPr id="33" name="Subtitle 2">
            <a:extLst>
              <a:ext uri="{FF2B5EF4-FFF2-40B4-BE49-F238E27FC236}">
                <a16:creationId xmlns:a16="http://schemas.microsoft.com/office/drawing/2014/main" id="{AFFD363E-4416-DB18-6201-1C4B55C40836}"/>
              </a:ext>
            </a:extLst>
          </p:cNvPr>
          <p:cNvSpPr txBox="1">
            <a:spLocks/>
          </p:cNvSpPr>
          <p:nvPr/>
        </p:nvSpPr>
        <p:spPr>
          <a:xfrm>
            <a:off x="9683688"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Constellation operators (e.g., </a:t>
            </a:r>
            <a:r>
              <a:rPr kumimoji="0" lang="en-US" sz="1400" b="0" i="0" u="none" strike="noStrike" kern="0" cap="none" spc="0" normalizeH="0" baseline="0" noProof="0" dirty="0" err="1">
                <a:ln>
                  <a:noFill/>
                </a:ln>
                <a:solidFill>
                  <a:srgbClr val="000000"/>
                </a:solidFill>
                <a:effectLst/>
                <a:uLnTx/>
                <a:uFillTx/>
                <a:latin typeface="Tw Cen MT" panose="020B0602020104020603"/>
                <a:ea typeface="Lato Light" panose="020F0502020204030203" pitchFamily="34" charset="0"/>
              </a:rPr>
              <a:t>Starlink</a:t>
            </a: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 </a:t>
            </a:r>
            <a:r>
              <a:rPr kumimoji="0" lang="en-US" sz="1400" b="0" i="0" u="none" strike="noStrike" kern="0" cap="none" spc="0" normalizeH="0" baseline="0" noProof="0" dirty="0" err="1">
                <a:ln>
                  <a:noFill/>
                </a:ln>
                <a:solidFill>
                  <a:srgbClr val="000000"/>
                </a:solidFill>
                <a:effectLst/>
                <a:uLnTx/>
                <a:uFillTx/>
                <a:latin typeface="Tw Cen MT" panose="020B0602020104020603"/>
                <a:ea typeface="Lato Light" panose="020F0502020204030203" pitchFamily="34" charset="0"/>
              </a:rPr>
              <a:t>OneWeb</a:t>
            </a: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 can integrate into the platform for improved situational awareness, reducing unnecessary maneuvers and saving fuel costs.</a:t>
            </a:r>
          </a:p>
        </p:txBody>
      </p:sp>
      <p:pic>
        <p:nvPicPr>
          <p:cNvPr id="34" name="Camera 33">
            <a:extLst>
              <a:ext uri="{FF2B5EF4-FFF2-40B4-BE49-F238E27FC236}">
                <a16:creationId xmlns:a16="http://schemas.microsoft.com/office/drawing/2014/main" id="{EC8A8557-1A61-4230-9601-BB4EE1AF5FE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5" name="Camera 34">
            <a:extLst>
              <a:ext uri="{FF2B5EF4-FFF2-40B4-BE49-F238E27FC236}">
                <a16:creationId xmlns:a16="http://schemas.microsoft.com/office/drawing/2014/main" id="{0C302CC7-9BEF-D302-EF79-EB08389A724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6" name="Camera 35">
            <a:extLst>
              <a:ext uri="{FF2B5EF4-FFF2-40B4-BE49-F238E27FC236}">
                <a16:creationId xmlns:a16="http://schemas.microsoft.com/office/drawing/2014/main" id="{48843CF2-4382-5E08-426A-70391C8F41E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7" name="Camera 36">
            <a:extLst>
              <a:ext uri="{FF2B5EF4-FFF2-40B4-BE49-F238E27FC236}">
                <a16:creationId xmlns:a16="http://schemas.microsoft.com/office/drawing/2014/main" id="{C599676B-FFD3-AE5F-6450-D14DD9A1947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8" name="Camera 37">
            <a:extLst>
              <a:ext uri="{FF2B5EF4-FFF2-40B4-BE49-F238E27FC236}">
                <a16:creationId xmlns:a16="http://schemas.microsoft.com/office/drawing/2014/main" id="{A9AE0E98-EA5E-7D29-86B9-E4E2E41ECDF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9" name="Camera 38">
            <a:extLst>
              <a:ext uri="{FF2B5EF4-FFF2-40B4-BE49-F238E27FC236}">
                <a16:creationId xmlns:a16="http://schemas.microsoft.com/office/drawing/2014/main" id="{1B4E8155-2F96-E345-F4AA-6D0F17EF9C7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0" name="Camera 39">
            <a:extLst>
              <a:ext uri="{FF2B5EF4-FFF2-40B4-BE49-F238E27FC236}">
                <a16:creationId xmlns:a16="http://schemas.microsoft.com/office/drawing/2014/main" id="{80A6E7B1-C7D0-E007-FA8A-D40C1AECC6B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1" name="Camera 40">
            <a:extLst>
              <a:ext uri="{FF2B5EF4-FFF2-40B4-BE49-F238E27FC236}">
                <a16:creationId xmlns:a16="http://schemas.microsoft.com/office/drawing/2014/main" id="{8CB1A61B-D1CC-9B9D-E81D-6AC94372560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112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a:xfrm>
            <a:off x="371474" y="449787"/>
            <a:ext cx="11420475" cy="485775"/>
          </a:xfrm>
        </p:spPr>
        <p:txBody>
          <a:bodyPr vert="horz"/>
          <a:lstStyle/>
          <a:p>
            <a:r>
              <a:rPr lang="en-US" sz="3600" b="1" dirty="0">
                <a:latin typeface="Tw Cen MT" panose="020B0602020104020603" pitchFamily="34" charset="0"/>
              </a:rPr>
              <a:t>Treaty </a:t>
            </a:r>
            <a:r>
              <a:rPr lang="en-US" sz="3600" b="1" dirty="0">
                <a:solidFill>
                  <a:srgbClr val="FFC000"/>
                </a:solidFill>
                <a:latin typeface="Tw Cen MT" panose="020B0602020104020603" pitchFamily="34" charset="0"/>
              </a:rPr>
              <a:t>Compliance</a:t>
            </a:r>
            <a:r>
              <a:rPr lang="en-US" sz="3600" b="1" dirty="0">
                <a:latin typeface="Tw Cen MT" panose="020B0602020104020603" pitchFamily="34" charset="0"/>
              </a:rPr>
              <a:t> &amp; </a:t>
            </a:r>
            <a:r>
              <a:rPr lang="en-US" sz="3600" b="1" dirty="0">
                <a:solidFill>
                  <a:schemeClr val="accent1">
                    <a:lumMod val="75000"/>
                    <a:lumOff val="25000"/>
                  </a:schemeClr>
                </a:solidFill>
                <a:latin typeface="Tw Cen MT" panose="020B0602020104020603" pitchFamily="34" charset="0"/>
              </a:rPr>
              <a:t>Obstacles</a:t>
            </a:r>
            <a:endParaRPr lang="en-US" sz="3600" dirty="0">
              <a:solidFill>
                <a:schemeClr val="accent1">
                  <a:lumMod val="75000"/>
                  <a:lumOff val="25000"/>
                </a:schemeClr>
              </a:solidFill>
            </a:endParaRP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03574"/>
            <a:ext cx="2234491" cy="3665926"/>
          </a:xfrm>
          <a:prstGeom prst="rect">
            <a:avLst/>
          </a:prstGeom>
          <a:solidFill>
            <a:schemeClr val="bg1">
              <a:lumMod val="9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Lorem ipsum dolor sit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amet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consectetur</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adipiscing</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elit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Sed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eget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a:t>
            </a: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endParaRPr>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0" name="TextBox 11">
            <a:extLst>
              <a:ext uri="{FF2B5EF4-FFF2-40B4-BE49-F238E27FC236}">
                <a16:creationId xmlns:a16="http://schemas.microsoft.com/office/drawing/2014/main" id="{5DC37FAA-7260-B814-1233-4C4B997FDFA5}"/>
              </a:ext>
            </a:extLst>
          </p:cNvPr>
          <p:cNvSpPr txBox="1"/>
          <p:nvPr/>
        </p:nvSpPr>
        <p:spPr>
          <a:xfrm>
            <a:off x="856428"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131807"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429796"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53620" y="5817414"/>
            <a:ext cx="1080745"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OBSTACLE</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151606" y="5816423"/>
            <a:ext cx="1080745"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OBSTACLE</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A1A49"/>
                </a:solidFill>
                <a:effectLst/>
                <a:uLnTx/>
                <a:uFillTx/>
                <a:latin typeface="Verdana"/>
                <a:ea typeface="+mn-ea"/>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2">
              <a:lumMod val="7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754326"/>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Pts val="1000"/>
              <a:buFontTx/>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Platform managed by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UNOOSA</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 ensuring no single nation dominates or controls the system</a:t>
            </a:r>
          </a:p>
          <a:p>
            <a:pPr marL="0" marR="0" lvl="0" indent="0" algn="ctr"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12200"/>
            <a:ext cx="2211882" cy="3665926"/>
          </a:xfrm>
          <a:prstGeom prst="rect">
            <a:avLst/>
          </a:prstGeom>
          <a:solidFill>
            <a:schemeClr val="bg2">
              <a:lumMod val="7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15336" y="2756312"/>
            <a:ext cx="1975357" cy="258532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Pts val="1000"/>
              <a:buFontTx/>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Supports existing obligations under the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Outer Space Treaty </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and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Registration Convention</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 while reducing liability risks from collisions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accent2">
              <a:lumMod val="60000"/>
              <a:lumOff val="40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Calibri" panose="020F0502020204030204" pitchFamily="34" charset="0"/>
                <a:cs typeface="Arial" panose="020B0604020202020204" pitchFamily="34" charset="0"/>
              </a:rPr>
              <a:t>Building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Arial" panose="020B0604020202020204" pitchFamily="34" charset="0"/>
              </a:rPr>
              <a:t>trust</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ctr"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2">
              <a:lumMod val="60000"/>
              <a:lumOff val="40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200329"/>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Calibri" panose="020F0502020204030204" pitchFamily="34" charset="0"/>
                <a:cs typeface="Arial" panose="020B0604020202020204" pitchFamily="34" charset="0"/>
              </a:rPr>
              <a:t>Establish for major space powers and developing nations </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5" name="Rounded Rectangle 33">
            <a:extLst>
              <a:ext uri="{FF2B5EF4-FFF2-40B4-BE49-F238E27FC236}">
                <a16:creationId xmlns:a16="http://schemas.microsoft.com/office/drawing/2014/main" id="{877BAEE7-BD2E-8FA1-00F3-02C606608196}"/>
              </a:ext>
            </a:extLst>
          </p:cNvPr>
          <p:cNvSpPr/>
          <p:nvPr/>
        </p:nvSpPr>
        <p:spPr>
          <a:xfrm>
            <a:off x="413200" y="1529316"/>
            <a:ext cx="2234491" cy="3665926"/>
          </a:xfrm>
          <a:prstGeom prst="rect">
            <a:avLst/>
          </a:prstGeom>
          <a:solidFill>
            <a:schemeClr val="bg2">
              <a:lumMod val="75000"/>
            </a:schemeClr>
          </a:solidFill>
          <a:ln>
            <a:solidFill>
              <a:srgbClr val="63A0CC">
                <a:lumMod val="50000"/>
              </a:srgbClr>
            </a:solidFill>
          </a:ln>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endParaRPr>
          </a:p>
        </p:txBody>
      </p:sp>
      <p:sp>
        <p:nvSpPr>
          <p:cNvPr id="6" name="TextBox 23">
            <a:extLst>
              <a:ext uri="{FF2B5EF4-FFF2-40B4-BE49-F238E27FC236}">
                <a16:creationId xmlns:a16="http://schemas.microsoft.com/office/drawing/2014/main" id="{8FAEC5DA-D394-EEDE-A203-992C28EA05D5}"/>
              </a:ext>
            </a:extLst>
          </p:cNvPr>
          <p:cNvSpPr txBox="1"/>
          <p:nvPr/>
        </p:nvSpPr>
        <p:spPr>
          <a:xfrm>
            <a:off x="512346" y="1703170"/>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Sovereignty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Protected</a:t>
            </a:r>
          </a:p>
        </p:txBody>
      </p:sp>
      <p:sp>
        <p:nvSpPr>
          <p:cNvPr id="7" name="Subtitle 2">
            <a:extLst>
              <a:ext uri="{FF2B5EF4-FFF2-40B4-BE49-F238E27FC236}">
                <a16:creationId xmlns:a16="http://schemas.microsoft.com/office/drawing/2014/main" id="{75F41C09-F634-1267-F5D7-4B0BB008AE82}"/>
              </a:ext>
            </a:extLst>
          </p:cNvPr>
          <p:cNvSpPr txBox="1">
            <a:spLocks/>
          </p:cNvSpPr>
          <p:nvPr/>
        </p:nvSpPr>
        <p:spPr>
          <a:xfrm>
            <a:off x="512346" y="2916878"/>
            <a:ext cx="1975357" cy="230832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Pts val="1000"/>
              <a:buFont typeface="Arial"/>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Nations share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only the data they choose</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 sensitive/military information stays under national control</a:t>
            </a: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endParaRPr>
          </a:p>
        </p:txBody>
      </p:sp>
      <p:sp>
        <p:nvSpPr>
          <p:cNvPr id="11" name="TextBox 23">
            <a:extLst>
              <a:ext uri="{FF2B5EF4-FFF2-40B4-BE49-F238E27FC236}">
                <a16:creationId xmlns:a16="http://schemas.microsoft.com/office/drawing/2014/main" id="{D2045354-5FF6-C258-F3FE-ACAF01B3D539}"/>
              </a:ext>
            </a:extLst>
          </p:cNvPr>
          <p:cNvSpPr txBox="1"/>
          <p:nvPr/>
        </p:nvSpPr>
        <p:spPr>
          <a:xfrm>
            <a:off x="2804060" y="1739690"/>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Neutral Governance</a:t>
            </a:r>
          </a:p>
        </p:txBody>
      </p:sp>
      <p:sp>
        <p:nvSpPr>
          <p:cNvPr id="12" name="TextBox 23">
            <a:extLst>
              <a:ext uri="{FF2B5EF4-FFF2-40B4-BE49-F238E27FC236}">
                <a16:creationId xmlns:a16="http://schemas.microsoft.com/office/drawing/2014/main" id="{2604BAC7-8C80-3281-FC82-179A71DD95B2}"/>
              </a:ext>
            </a:extLst>
          </p:cNvPr>
          <p:cNvSpPr txBox="1"/>
          <p:nvPr/>
        </p:nvSpPr>
        <p:spPr>
          <a:xfrm>
            <a:off x="7412583" y="1748985"/>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1A49">
                    <a:lumMod val="75000"/>
                    <a:lumOff val="25000"/>
                  </a:srgbClr>
                </a:solidFill>
                <a:effectLst/>
                <a:uLnTx/>
                <a:uFillTx/>
                <a:latin typeface="Tw Cen MT" panose="020B0602020104020603"/>
                <a:ea typeface="+mn-ea"/>
                <a:cs typeface="Poppins" pitchFamily="2" charset="77"/>
              </a:rPr>
              <a:t>Geopolitical Rivalries</a:t>
            </a:r>
          </a:p>
        </p:txBody>
      </p:sp>
      <p:sp>
        <p:nvSpPr>
          <p:cNvPr id="13" name="TextBox 23">
            <a:extLst>
              <a:ext uri="{FF2B5EF4-FFF2-40B4-BE49-F238E27FC236}">
                <a16:creationId xmlns:a16="http://schemas.microsoft.com/office/drawing/2014/main" id="{FDB0BDBE-967D-D0B2-60B2-072F31E7A353}"/>
              </a:ext>
            </a:extLst>
          </p:cNvPr>
          <p:cNvSpPr txBox="1"/>
          <p:nvPr/>
        </p:nvSpPr>
        <p:spPr>
          <a:xfrm>
            <a:off x="9632032" y="1730176"/>
            <a:ext cx="2109276" cy="96940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1A49">
                    <a:lumMod val="75000"/>
                    <a:lumOff val="25000"/>
                  </a:srgbClr>
                </a:solidFill>
                <a:effectLst/>
                <a:uLnTx/>
                <a:uFillTx/>
                <a:latin typeface="Tw Cen MT" panose="020B0602020104020603"/>
                <a:ea typeface="+mn-ea"/>
                <a:cs typeface="Poppins" pitchFamily="2" charset="77"/>
              </a:rPr>
              <a:t>Participation Incentives </a:t>
            </a:r>
          </a:p>
        </p:txBody>
      </p:sp>
      <p:sp>
        <p:nvSpPr>
          <p:cNvPr id="14" name="TextBox 23">
            <a:extLst>
              <a:ext uri="{FF2B5EF4-FFF2-40B4-BE49-F238E27FC236}">
                <a16:creationId xmlns:a16="http://schemas.microsoft.com/office/drawing/2014/main" id="{928D4F47-A375-501D-A836-187ED7BAAD84}"/>
              </a:ext>
            </a:extLst>
          </p:cNvPr>
          <p:cNvSpPr txBox="1"/>
          <p:nvPr/>
        </p:nvSpPr>
        <p:spPr>
          <a:xfrm>
            <a:off x="5094032" y="1722403"/>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Treaty Alignment</a:t>
            </a:r>
          </a:p>
        </p:txBody>
      </p:sp>
      <p:pic>
        <p:nvPicPr>
          <p:cNvPr id="2" name="Picture 1">
            <a:extLst>
              <a:ext uri="{FF2B5EF4-FFF2-40B4-BE49-F238E27FC236}">
                <a16:creationId xmlns:a16="http://schemas.microsoft.com/office/drawing/2014/main" id="{A290C367-4FE9-58B6-4C08-48B95ABF2B49}"/>
              </a:ext>
            </a:extLst>
          </p:cNvPr>
          <p:cNvPicPr>
            <a:picLocks noChangeAspect="1"/>
          </p:cNvPicPr>
          <p:nvPr/>
        </p:nvPicPr>
        <p:blipFill>
          <a:blip r:embed="rId5"/>
          <a:srcRect/>
          <a:stretch/>
        </p:blipFill>
        <p:spPr>
          <a:xfrm>
            <a:off x="10799064" y="111506"/>
            <a:ext cx="1010157" cy="1010157"/>
          </a:xfrm>
          <a:prstGeom prst="rect">
            <a:avLst/>
          </a:prstGeom>
        </p:spPr>
      </p:pic>
      <p:pic>
        <p:nvPicPr>
          <p:cNvPr id="4" name="Camera 3">
            <a:extLst>
              <a:ext uri="{FF2B5EF4-FFF2-40B4-BE49-F238E27FC236}">
                <a16:creationId xmlns:a16="http://schemas.microsoft.com/office/drawing/2014/main" id="{9D538C70-648F-ACE9-49A5-B0CBFC78325A}"/>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736644EA-B922-D619-57AD-799A00723B1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9A6CC083-2727-9CFE-1855-E15FF40AE08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9B7543BC-0464-2B4F-03D5-FBE5A7D71E1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5" name="Camera 14">
            <a:extLst>
              <a:ext uri="{FF2B5EF4-FFF2-40B4-BE49-F238E27FC236}">
                <a16:creationId xmlns:a16="http://schemas.microsoft.com/office/drawing/2014/main" id="{9A6DE6B9-CCEA-36DB-0746-169EC6BFDD7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6" name="Camera 15">
            <a:extLst>
              <a:ext uri="{FF2B5EF4-FFF2-40B4-BE49-F238E27FC236}">
                <a16:creationId xmlns:a16="http://schemas.microsoft.com/office/drawing/2014/main" id="{5260522B-48BD-91A8-1E74-214A30C8F5A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7" name="Camera 16">
            <a:extLst>
              <a:ext uri="{FF2B5EF4-FFF2-40B4-BE49-F238E27FC236}">
                <a16:creationId xmlns:a16="http://schemas.microsoft.com/office/drawing/2014/main" id="{02FDD269-30C8-F5A7-5C93-13DFCF212A3A}"/>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18" name="Camera 17">
            <a:extLst>
              <a:ext uri="{FF2B5EF4-FFF2-40B4-BE49-F238E27FC236}">
                <a16:creationId xmlns:a16="http://schemas.microsoft.com/office/drawing/2014/main" id="{50F90574-FCF5-DFE7-6959-3AA13B4BBE03}"/>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14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brightnessContrast bright="1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C355-B71C-43BB-B9BE-C0EDBB2B0733}"/>
              </a:ext>
            </a:extLst>
          </p:cNvPr>
          <p:cNvSpPr>
            <a:spLocks noGrp="1"/>
          </p:cNvSpPr>
          <p:nvPr>
            <p:ph type="ctrTitle"/>
          </p:nvPr>
        </p:nvSpPr>
        <p:spPr>
          <a:xfrm>
            <a:off x="2472900" y="379154"/>
            <a:ext cx="8791575" cy="809895"/>
          </a:xfrm>
        </p:spPr>
        <p:txBody>
          <a:bodyPr>
            <a:normAutofit/>
          </a:bodyPr>
          <a:lstStyle/>
          <a:p>
            <a:r>
              <a:rPr lang="en-US" sz="4400" b="1" dirty="0"/>
              <a:t>Meet the orbit guardians</a:t>
            </a:r>
          </a:p>
        </p:txBody>
      </p:sp>
      <p:sp>
        <p:nvSpPr>
          <p:cNvPr id="4" name="Subtitle 2">
            <a:extLst>
              <a:ext uri="{FF2B5EF4-FFF2-40B4-BE49-F238E27FC236}">
                <a16:creationId xmlns:a16="http://schemas.microsoft.com/office/drawing/2014/main" id="{2DAFBB2E-B207-31ED-15E3-7F945166E293}"/>
              </a:ext>
            </a:extLst>
          </p:cNvPr>
          <p:cNvSpPr txBox="1">
            <a:spLocks/>
          </p:cNvSpPr>
          <p:nvPr/>
        </p:nvSpPr>
        <p:spPr>
          <a:xfrm>
            <a:off x="5187819"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4">
                  <a:extLst>
                    <a:ext uri="{A12FA001-AC4F-418D-AE19-62706E023703}">
                      <ahyp:hlinkClr xmlns:ahyp="http://schemas.microsoft.com/office/drawing/2018/hyperlinkcolor" val="tx"/>
                    </a:ext>
                  </a:extLst>
                </a:hlinkClick>
              </a:rPr>
              <a:t>Karthigaa</a:t>
            </a:r>
            <a:r>
              <a:rPr lang="en-US" sz="1600" dirty="0">
                <a:solidFill>
                  <a:schemeClr val="tx1"/>
                </a:solidFill>
                <a:hlinkClick r:id="rId4">
                  <a:extLst>
                    <a:ext uri="{A12FA001-AC4F-418D-AE19-62706E023703}">
                      <ahyp:hlinkClr xmlns:ahyp="http://schemas.microsoft.com/office/drawing/2018/hyperlinkcolor" val="tx"/>
                    </a:ext>
                  </a:extLst>
                </a:hlinkClick>
              </a:rPr>
              <a:t> </a:t>
            </a:r>
            <a:r>
              <a:rPr lang="en-US" sz="1600" dirty="0" err="1">
                <a:solidFill>
                  <a:schemeClr val="tx1"/>
                </a:solidFill>
                <a:hlinkClick r:id="rId4">
                  <a:extLst>
                    <a:ext uri="{A12FA001-AC4F-418D-AE19-62706E023703}">
                      <ahyp:hlinkClr xmlns:ahyp="http://schemas.microsoft.com/office/drawing/2018/hyperlinkcolor" val="tx"/>
                    </a:ext>
                  </a:extLst>
                </a:hlinkClick>
              </a:rPr>
              <a:t>vijayakumar</a:t>
            </a:r>
            <a:endParaRPr lang="en-US" sz="1600" dirty="0">
              <a:solidFill>
                <a:schemeClr val="tx1"/>
              </a:solidFill>
            </a:endParaRPr>
          </a:p>
          <a:p>
            <a:pPr algn="ctr"/>
            <a:r>
              <a:rPr lang="en-US" sz="1600" dirty="0"/>
              <a:t>Data engineer</a:t>
            </a:r>
          </a:p>
        </p:txBody>
      </p:sp>
      <p:sp>
        <p:nvSpPr>
          <p:cNvPr id="5" name="Subtitle 2">
            <a:extLst>
              <a:ext uri="{FF2B5EF4-FFF2-40B4-BE49-F238E27FC236}">
                <a16:creationId xmlns:a16="http://schemas.microsoft.com/office/drawing/2014/main" id="{05001CA4-199A-5BC5-8765-58A99BD82FEC}"/>
              </a:ext>
            </a:extLst>
          </p:cNvPr>
          <p:cNvSpPr txBox="1">
            <a:spLocks/>
          </p:cNvSpPr>
          <p:nvPr/>
        </p:nvSpPr>
        <p:spPr>
          <a:xfrm>
            <a:off x="2731351"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5">
                  <a:extLst>
                    <a:ext uri="{A12FA001-AC4F-418D-AE19-62706E023703}">
                      <ahyp:hlinkClr xmlns:ahyp="http://schemas.microsoft.com/office/drawing/2018/hyperlinkcolor" val="tx"/>
                    </a:ext>
                  </a:extLst>
                </a:hlinkClick>
              </a:rPr>
              <a:t>Nisrin</a:t>
            </a:r>
            <a:r>
              <a:rPr lang="en-US" sz="1600" dirty="0">
                <a:solidFill>
                  <a:schemeClr val="tx1"/>
                </a:solidFill>
                <a:hlinkClick r:id="rId5">
                  <a:extLst>
                    <a:ext uri="{A12FA001-AC4F-418D-AE19-62706E023703}">
                      <ahyp:hlinkClr xmlns:ahyp="http://schemas.microsoft.com/office/drawing/2018/hyperlinkcolor" val="tx"/>
                    </a:ext>
                  </a:extLst>
                </a:hlinkClick>
              </a:rPr>
              <a:t> </a:t>
            </a:r>
            <a:r>
              <a:rPr lang="en-US" sz="1600" dirty="0" err="1">
                <a:solidFill>
                  <a:schemeClr val="tx1"/>
                </a:solidFill>
                <a:hlinkClick r:id="rId5">
                  <a:extLst>
                    <a:ext uri="{A12FA001-AC4F-418D-AE19-62706E023703}">
                      <ahyp:hlinkClr xmlns:ahyp="http://schemas.microsoft.com/office/drawing/2018/hyperlinkcolor" val="tx"/>
                    </a:ext>
                  </a:extLst>
                </a:hlinkClick>
              </a:rPr>
              <a:t>dhoondia</a:t>
            </a:r>
            <a:endParaRPr lang="en-US" sz="1600" dirty="0">
              <a:solidFill>
                <a:schemeClr val="tx1"/>
              </a:solidFill>
            </a:endParaRPr>
          </a:p>
          <a:p>
            <a:pPr algn="ctr"/>
            <a:r>
              <a:rPr lang="en-US" sz="1600" dirty="0">
                <a:solidFill>
                  <a:schemeClr val="tx1"/>
                </a:solidFill>
              </a:rPr>
              <a:t>Data scientist</a:t>
            </a:r>
          </a:p>
        </p:txBody>
      </p:sp>
      <p:sp>
        <p:nvSpPr>
          <p:cNvPr id="6" name="Subtitle 2">
            <a:extLst>
              <a:ext uri="{FF2B5EF4-FFF2-40B4-BE49-F238E27FC236}">
                <a16:creationId xmlns:a16="http://schemas.microsoft.com/office/drawing/2014/main" id="{607074DF-78B1-1529-67C9-C66CE0F92743}"/>
              </a:ext>
            </a:extLst>
          </p:cNvPr>
          <p:cNvSpPr txBox="1">
            <a:spLocks/>
          </p:cNvSpPr>
          <p:nvPr/>
        </p:nvSpPr>
        <p:spPr>
          <a:xfrm>
            <a:off x="7514250"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6" action="ppaction://hlinkfile">
                  <a:extLst>
                    <a:ext uri="{A12FA001-AC4F-418D-AE19-62706E023703}">
                      <ahyp:hlinkClr xmlns:ahyp="http://schemas.microsoft.com/office/drawing/2018/hyperlinkcolor" val="tx"/>
                    </a:ext>
                  </a:extLst>
                </a:hlinkClick>
              </a:rPr>
              <a:t>Samridhi</a:t>
            </a:r>
            <a:r>
              <a:rPr lang="en-US" sz="1600" dirty="0">
                <a:solidFill>
                  <a:schemeClr val="tx1"/>
                </a:solidFill>
                <a:hlinkClick r:id="rId6" action="ppaction://hlinkfile">
                  <a:extLst>
                    <a:ext uri="{A12FA001-AC4F-418D-AE19-62706E023703}">
                      <ahyp:hlinkClr xmlns:ahyp="http://schemas.microsoft.com/office/drawing/2018/hyperlinkcolor" val="tx"/>
                    </a:ext>
                  </a:extLst>
                </a:hlinkClick>
              </a:rPr>
              <a:t> vats</a:t>
            </a:r>
            <a:endParaRPr lang="en-US" sz="1600" dirty="0">
              <a:solidFill>
                <a:schemeClr val="tx1"/>
              </a:solidFill>
            </a:endParaRPr>
          </a:p>
          <a:p>
            <a:pPr algn="ctr"/>
            <a:r>
              <a:rPr lang="en-US" sz="1600" dirty="0"/>
              <a:t>Insights manager</a:t>
            </a:r>
          </a:p>
        </p:txBody>
      </p:sp>
      <p:sp>
        <p:nvSpPr>
          <p:cNvPr id="7" name="Subtitle 2">
            <a:extLst>
              <a:ext uri="{FF2B5EF4-FFF2-40B4-BE49-F238E27FC236}">
                <a16:creationId xmlns:a16="http://schemas.microsoft.com/office/drawing/2014/main" id="{99AC4045-DF38-4B39-1F2A-D7211E1D1641}"/>
              </a:ext>
            </a:extLst>
          </p:cNvPr>
          <p:cNvSpPr txBox="1">
            <a:spLocks/>
          </p:cNvSpPr>
          <p:nvPr/>
        </p:nvSpPr>
        <p:spPr>
          <a:xfrm>
            <a:off x="9678953"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a:solidFill>
                  <a:schemeClr val="tx1"/>
                </a:solidFill>
                <a:hlinkClick r:id="rId7">
                  <a:extLst>
                    <a:ext uri="{A12FA001-AC4F-418D-AE19-62706E023703}">
                      <ahyp:hlinkClr xmlns:ahyp="http://schemas.microsoft.com/office/drawing/2018/hyperlinkcolor" val="tx"/>
                    </a:ext>
                  </a:extLst>
                </a:hlinkClick>
              </a:rPr>
              <a:t>Dawn Robertson</a:t>
            </a:r>
            <a:endParaRPr lang="en-US" sz="1600" dirty="0">
              <a:solidFill>
                <a:schemeClr val="tx1"/>
              </a:solidFill>
            </a:endParaRPr>
          </a:p>
          <a:p>
            <a:pPr algn="ctr"/>
            <a:r>
              <a:rPr lang="en-US" sz="1600" dirty="0">
                <a:solidFill>
                  <a:schemeClr val="tx1"/>
                </a:solidFill>
              </a:rPr>
              <a:t>Project manager</a:t>
            </a:r>
          </a:p>
        </p:txBody>
      </p:sp>
      <p:sp>
        <p:nvSpPr>
          <p:cNvPr id="8" name="Subtitle 2">
            <a:extLst>
              <a:ext uri="{FF2B5EF4-FFF2-40B4-BE49-F238E27FC236}">
                <a16:creationId xmlns:a16="http://schemas.microsoft.com/office/drawing/2014/main" id="{65868075-F50D-24EE-40ED-7374C0852D20}"/>
              </a:ext>
            </a:extLst>
          </p:cNvPr>
          <p:cNvSpPr txBox="1">
            <a:spLocks/>
          </p:cNvSpPr>
          <p:nvPr/>
        </p:nvSpPr>
        <p:spPr>
          <a:xfrm>
            <a:off x="494809"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a:solidFill>
                  <a:schemeClr val="tx1"/>
                </a:solidFill>
                <a:hlinkClick r:id="rId8">
                  <a:extLst>
                    <a:ext uri="{A12FA001-AC4F-418D-AE19-62706E023703}">
                      <ahyp:hlinkClr xmlns:ahyp="http://schemas.microsoft.com/office/drawing/2018/hyperlinkcolor" val="tx"/>
                    </a:ext>
                  </a:extLst>
                </a:hlinkClick>
              </a:rPr>
              <a:t>Carol </a:t>
            </a:r>
            <a:r>
              <a:rPr lang="en-US" sz="1600" dirty="0" err="1">
                <a:solidFill>
                  <a:schemeClr val="tx1"/>
                </a:solidFill>
                <a:hlinkClick r:id="rId8">
                  <a:extLst>
                    <a:ext uri="{A12FA001-AC4F-418D-AE19-62706E023703}">
                      <ahyp:hlinkClr xmlns:ahyp="http://schemas.microsoft.com/office/drawing/2018/hyperlinkcolor" val="tx"/>
                    </a:ext>
                  </a:extLst>
                </a:hlinkClick>
              </a:rPr>
              <a:t>akoth</a:t>
            </a:r>
            <a:endParaRPr lang="en-US" sz="1600" dirty="0">
              <a:solidFill>
                <a:schemeClr val="tx1"/>
              </a:solidFill>
            </a:endParaRPr>
          </a:p>
          <a:p>
            <a:pPr algn="ctr"/>
            <a:r>
              <a:rPr lang="en-US" sz="1600" dirty="0">
                <a:solidFill>
                  <a:schemeClr val="tx1"/>
                </a:solidFill>
              </a:rPr>
              <a:t>Lead data scientist</a:t>
            </a:r>
          </a:p>
        </p:txBody>
      </p:sp>
      <p:sp>
        <p:nvSpPr>
          <p:cNvPr id="11" name="TextBox 10">
            <a:extLst>
              <a:ext uri="{FF2B5EF4-FFF2-40B4-BE49-F238E27FC236}">
                <a16:creationId xmlns:a16="http://schemas.microsoft.com/office/drawing/2014/main" id="{3E376275-DE44-8BC1-665E-26D2B9547DD2}"/>
              </a:ext>
            </a:extLst>
          </p:cNvPr>
          <p:cNvSpPr txBox="1"/>
          <p:nvPr/>
        </p:nvSpPr>
        <p:spPr>
          <a:xfrm>
            <a:off x="9970348" y="4538390"/>
            <a:ext cx="1792863" cy="646331"/>
          </a:xfrm>
          <a:prstGeom prst="rect">
            <a:avLst/>
          </a:prstGeom>
          <a:noFill/>
        </p:spPr>
        <p:txBody>
          <a:bodyPr wrap="square" rtlCol="0">
            <a:spAutoFit/>
          </a:bodyPr>
          <a:lstStyle/>
          <a:p>
            <a:pPr algn="ctr"/>
            <a:r>
              <a:rPr lang="en-US" sz="1200" dirty="0"/>
              <a:t>Google Advanced Data Analytics &amp; Project Management Professional</a:t>
            </a:r>
          </a:p>
        </p:txBody>
      </p:sp>
      <p:pic>
        <p:nvPicPr>
          <p:cNvPr id="14" name="Picture 13" descr="A close-up of a person smiling&#10;&#10;AI-generated content may be incorrect.">
            <a:extLst>
              <a:ext uri="{FF2B5EF4-FFF2-40B4-BE49-F238E27FC236}">
                <a16:creationId xmlns:a16="http://schemas.microsoft.com/office/drawing/2014/main" id="{209A9A95-EA01-8263-0934-7593B65360AB}"/>
              </a:ext>
            </a:extLst>
          </p:cNvPr>
          <p:cNvPicPr>
            <a:picLocks noChangeAspect="1"/>
          </p:cNvPicPr>
          <p:nvPr/>
        </p:nvPicPr>
        <p:blipFill>
          <a:blip r:embed="rId9"/>
          <a:srcRect l="8281" r="7561"/>
          <a:stretch/>
        </p:blipFill>
        <p:spPr>
          <a:xfrm>
            <a:off x="10110159" y="2066154"/>
            <a:ext cx="1023916" cy="1216671"/>
          </a:xfrm>
          <a:prstGeom prst="rect">
            <a:avLst/>
          </a:prstGeom>
        </p:spPr>
      </p:pic>
      <p:sp>
        <p:nvSpPr>
          <p:cNvPr id="17" name="Subtitle 2">
            <a:extLst>
              <a:ext uri="{FF2B5EF4-FFF2-40B4-BE49-F238E27FC236}">
                <a16:creationId xmlns:a16="http://schemas.microsoft.com/office/drawing/2014/main" id="{56CA9324-5DBD-8034-1728-285E5C4A3B71}"/>
              </a:ext>
            </a:extLst>
          </p:cNvPr>
          <p:cNvSpPr txBox="1">
            <a:spLocks/>
          </p:cNvSpPr>
          <p:nvPr/>
        </p:nvSpPr>
        <p:spPr>
          <a:xfrm>
            <a:off x="2912505" y="2172483"/>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endParaRPr lang="en-US" sz="1600" dirty="0"/>
          </a:p>
        </p:txBody>
      </p:sp>
      <p:pic>
        <p:nvPicPr>
          <p:cNvPr id="20" name="Picture 19">
            <a:extLst>
              <a:ext uri="{FF2B5EF4-FFF2-40B4-BE49-F238E27FC236}">
                <a16:creationId xmlns:a16="http://schemas.microsoft.com/office/drawing/2014/main" id="{716B1851-7232-45D6-0383-EABB0E7C8C5C}"/>
              </a:ext>
            </a:extLst>
          </p:cNvPr>
          <p:cNvPicPr>
            <a:picLocks noChangeAspect="1"/>
          </p:cNvPicPr>
          <p:nvPr/>
        </p:nvPicPr>
        <p:blipFill>
          <a:blip r:embed="rId10"/>
          <a:srcRect t="1" b="-9836"/>
          <a:stretch/>
        </p:blipFill>
        <p:spPr>
          <a:xfrm>
            <a:off x="3279039" y="2061406"/>
            <a:ext cx="1023916" cy="1332495"/>
          </a:xfrm>
          <a:prstGeom prst="rect">
            <a:avLst/>
          </a:prstGeom>
        </p:spPr>
      </p:pic>
      <p:sp>
        <p:nvSpPr>
          <p:cNvPr id="21" name="TextBox 20">
            <a:extLst>
              <a:ext uri="{FF2B5EF4-FFF2-40B4-BE49-F238E27FC236}">
                <a16:creationId xmlns:a16="http://schemas.microsoft.com/office/drawing/2014/main" id="{FBA3E59D-9842-7ED2-94F6-A4362325B981}"/>
              </a:ext>
            </a:extLst>
          </p:cNvPr>
          <p:cNvSpPr txBox="1"/>
          <p:nvPr/>
        </p:nvSpPr>
        <p:spPr>
          <a:xfrm>
            <a:off x="3041922" y="4539341"/>
            <a:ext cx="1687792" cy="830997"/>
          </a:xfrm>
          <a:prstGeom prst="rect">
            <a:avLst/>
          </a:prstGeom>
          <a:noFill/>
        </p:spPr>
        <p:txBody>
          <a:bodyPr wrap="square" rtlCol="0">
            <a:spAutoFit/>
          </a:bodyPr>
          <a:lstStyle/>
          <a:p>
            <a:pPr algn="ctr"/>
            <a:r>
              <a:rPr lang="en-US" sz="1200" dirty="0"/>
              <a:t>Data Scientist with four years of experience, seeking </a:t>
            </a:r>
            <a:r>
              <a:rPr lang="en-US" sz="1200" dirty="0" err="1"/>
              <a:t>GenAI</a:t>
            </a:r>
            <a:r>
              <a:rPr lang="en-US" sz="1200" dirty="0"/>
              <a:t> Developer role</a:t>
            </a:r>
          </a:p>
        </p:txBody>
      </p:sp>
      <p:pic>
        <p:nvPicPr>
          <p:cNvPr id="29" name="Picture 28" descr="A person wearing glasses and a ponytail&#10;&#10;AI-generated content may be incorrect.">
            <a:extLst>
              <a:ext uri="{FF2B5EF4-FFF2-40B4-BE49-F238E27FC236}">
                <a16:creationId xmlns:a16="http://schemas.microsoft.com/office/drawing/2014/main" id="{71183AB8-4F22-D074-169F-CFE9351BEFA7}"/>
              </a:ext>
            </a:extLst>
          </p:cNvPr>
          <p:cNvPicPr>
            <a:picLocks noChangeAspect="1"/>
          </p:cNvPicPr>
          <p:nvPr/>
        </p:nvPicPr>
        <p:blipFill>
          <a:blip r:embed="rId11"/>
          <a:stretch>
            <a:fillRect/>
          </a:stretch>
        </p:blipFill>
        <p:spPr>
          <a:xfrm>
            <a:off x="1057925" y="2030484"/>
            <a:ext cx="1039358" cy="1288009"/>
          </a:xfrm>
          <a:prstGeom prst="rect">
            <a:avLst/>
          </a:prstGeom>
        </p:spPr>
      </p:pic>
      <p:sp>
        <p:nvSpPr>
          <p:cNvPr id="30" name="TextBox 29">
            <a:extLst>
              <a:ext uri="{FF2B5EF4-FFF2-40B4-BE49-F238E27FC236}">
                <a16:creationId xmlns:a16="http://schemas.microsoft.com/office/drawing/2014/main" id="{5DA55F02-11ED-87E8-B063-C8C29AC57CD0}"/>
              </a:ext>
            </a:extLst>
          </p:cNvPr>
          <p:cNvSpPr txBox="1"/>
          <p:nvPr/>
        </p:nvSpPr>
        <p:spPr>
          <a:xfrm>
            <a:off x="722826" y="4538390"/>
            <a:ext cx="1687792" cy="830997"/>
          </a:xfrm>
          <a:prstGeom prst="rect">
            <a:avLst/>
          </a:prstGeom>
          <a:noFill/>
        </p:spPr>
        <p:txBody>
          <a:bodyPr wrap="square" rtlCol="0">
            <a:spAutoFit/>
          </a:bodyPr>
          <a:lstStyle/>
          <a:p>
            <a:pPr algn="ctr"/>
            <a:r>
              <a:rPr lang="en-US" sz="1200" dirty="0"/>
              <a:t>GIS Analyst with six years of experience transforming spatial data into insights</a:t>
            </a:r>
          </a:p>
        </p:txBody>
      </p:sp>
      <p:pic>
        <p:nvPicPr>
          <p:cNvPr id="3" name="Picture 2">
            <a:extLst>
              <a:ext uri="{FF2B5EF4-FFF2-40B4-BE49-F238E27FC236}">
                <a16:creationId xmlns:a16="http://schemas.microsoft.com/office/drawing/2014/main" id="{D473D034-A33E-C501-202A-3DC5AE6B5911}"/>
              </a:ext>
            </a:extLst>
          </p:cNvPr>
          <p:cNvPicPr>
            <a:picLocks noChangeAspect="1"/>
          </p:cNvPicPr>
          <p:nvPr/>
        </p:nvPicPr>
        <p:blipFill>
          <a:blip r:embed="rId12"/>
          <a:srcRect t="5629" b="5629"/>
          <a:stretch/>
        </p:blipFill>
        <p:spPr>
          <a:xfrm>
            <a:off x="7991337" y="2061406"/>
            <a:ext cx="1023916" cy="1216671"/>
          </a:xfrm>
          <a:prstGeom prst="rect">
            <a:avLst/>
          </a:prstGeom>
        </p:spPr>
      </p:pic>
      <p:sp>
        <p:nvSpPr>
          <p:cNvPr id="10" name="TextBox 9">
            <a:extLst>
              <a:ext uri="{FF2B5EF4-FFF2-40B4-BE49-F238E27FC236}">
                <a16:creationId xmlns:a16="http://schemas.microsoft.com/office/drawing/2014/main" id="{52CBC190-DE0E-E81C-8C46-FED28D1A593F}"/>
              </a:ext>
            </a:extLst>
          </p:cNvPr>
          <p:cNvSpPr txBox="1"/>
          <p:nvPr/>
        </p:nvSpPr>
        <p:spPr>
          <a:xfrm>
            <a:off x="7838309" y="4538391"/>
            <a:ext cx="1687792" cy="646331"/>
          </a:xfrm>
          <a:prstGeom prst="rect">
            <a:avLst/>
          </a:prstGeom>
          <a:noFill/>
        </p:spPr>
        <p:txBody>
          <a:bodyPr wrap="square" rtlCol="0">
            <a:spAutoFit/>
          </a:bodyPr>
          <a:lstStyle/>
          <a:p>
            <a:pPr algn="ctr"/>
            <a:r>
              <a:rPr lang="en-US" sz="1200" dirty="0"/>
              <a:t>Analytics Professional with three years of experience</a:t>
            </a:r>
          </a:p>
        </p:txBody>
      </p:sp>
      <p:pic>
        <p:nvPicPr>
          <p:cNvPr id="9" name="Picture 8">
            <a:extLst>
              <a:ext uri="{FF2B5EF4-FFF2-40B4-BE49-F238E27FC236}">
                <a16:creationId xmlns:a16="http://schemas.microsoft.com/office/drawing/2014/main" id="{B94D1D03-0A3A-124D-C371-B881B5A6B202}"/>
              </a:ext>
            </a:extLst>
          </p:cNvPr>
          <p:cNvPicPr>
            <a:picLocks noChangeAspect="1"/>
          </p:cNvPicPr>
          <p:nvPr/>
        </p:nvPicPr>
        <p:blipFill>
          <a:blip r:embed="rId13"/>
          <a:srcRect t="335" b="335"/>
          <a:stretch/>
        </p:blipFill>
        <p:spPr>
          <a:xfrm>
            <a:off x="5710871" y="2061406"/>
            <a:ext cx="1023916" cy="1216671"/>
          </a:xfrm>
          <a:prstGeom prst="rect">
            <a:avLst/>
          </a:prstGeom>
        </p:spPr>
      </p:pic>
      <p:sp>
        <p:nvSpPr>
          <p:cNvPr id="12" name="TextBox 11">
            <a:extLst>
              <a:ext uri="{FF2B5EF4-FFF2-40B4-BE49-F238E27FC236}">
                <a16:creationId xmlns:a16="http://schemas.microsoft.com/office/drawing/2014/main" id="{097F50AE-E798-C159-9A94-AA20599B052C}"/>
              </a:ext>
            </a:extLst>
          </p:cNvPr>
          <p:cNvSpPr txBox="1"/>
          <p:nvPr/>
        </p:nvSpPr>
        <p:spPr>
          <a:xfrm>
            <a:off x="5443665" y="4539342"/>
            <a:ext cx="1763340" cy="830997"/>
          </a:xfrm>
          <a:prstGeom prst="rect">
            <a:avLst/>
          </a:prstGeom>
          <a:noFill/>
        </p:spPr>
        <p:txBody>
          <a:bodyPr wrap="square" rtlCol="0">
            <a:spAutoFit/>
          </a:bodyPr>
          <a:lstStyle/>
          <a:p>
            <a:pPr algn="ctr"/>
            <a:r>
              <a:rPr lang="en-US" sz="1200" dirty="0"/>
              <a:t>Engineering/Analytics Professional with eight years of experience delivering global solutions</a:t>
            </a:r>
          </a:p>
        </p:txBody>
      </p:sp>
    </p:spTree>
    <p:extLst>
      <p:ext uri="{BB962C8B-B14F-4D97-AF65-F5344CB8AC3E}">
        <p14:creationId xmlns:p14="http://schemas.microsoft.com/office/powerpoint/2010/main" val="2113531658"/>
      </p:ext>
    </p:extLst>
  </p:cSld>
  <p:clrMapOvr>
    <a:masterClrMapping/>
  </p:clrMapOvr>
  <mc:AlternateContent xmlns:mc="http://schemas.openxmlformats.org/markup-compatibility/2006" xmlns:p14="http://schemas.microsoft.com/office/powerpoint/2010/main">
    <mc:Choice Requires="p14">
      <p:transition spd="slow" p14:dur="2000" advTm="16055"/>
    </mc:Choice>
    <mc:Fallback xmlns="">
      <p:transition spd="slow" advTm="160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2AE5-1A27-B848-025C-8D97B9E952E9}"/>
              </a:ext>
            </a:extLst>
          </p:cNvPr>
          <p:cNvSpPr>
            <a:spLocks noGrp="1"/>
          </p:cNvSpPr>
          <p:nvPr>
            <p:ph type="title"/>
          </p:nvPr>
        </p:nvSpPr>
        <p:spPr>
          <a:xfrm>
            <a:off x="1143001" y="527078"/>
            <a:ext cx="9905998" cy="1478570"/>
          </a:xfrm>
        </p:spPr>
        <p:txBody>
          <a:bodyPr/>
          <a:lstStyle/>
          <a:p>
            <a:r>
              <a:rPr lang="en-US" b="1" dirty="0"/>
              <a:t>conclusion</a:t>
            </a:r>
          </a:p>
        </p:txBody>
      </p:sp>
      <p:sp>
        <p:nvSpPr>
          <p:cNvPr id="3" name="Content Placeholder 2">
            <a:extLst>
              <a:ext uri="{FF2B5EF4-FFF2-40B4-BE49-F238E27FC236}">
                <a16:creationId xmlns:a16="http://schemas.microsoft.com/office/drawing/2014/main" id="{EC95A81D-0296-7502-E4FD-BFD5449E6840}"/>
              </a:ext>
            </a:extLst>
          </p:cNvPr>
          <p:cNvSpPr>
            <a:spLocks noGrp="1"/>
          </p:cNvSpPr>
          <p:nvPr>
            <p:ph idx="1"/>
          </p:nvPr>
        </p:nvSpPr>
        <p:spPr>
          <a:xfrm>
            <a:off x="1163511" y="1643655"/>
            <a:ext cx="10271334" cy="4784577"/>
          </a:xfrm>
        </p:spPr>
        <p:txBody>
          <a:bodyPr>
            <a:noAutofit/>
          </a:bodyPr>
          <a:lstStyle/>
          <a:p>
            <a:pPr marL="0" indent="0">
              <a:lnSpc>
                <a:spcPct val="100000"/>
              </a:lnSpc>
              <a:spcBef>
                <a:spcPts val="1800"/>
              </a:spcBef>
              <a:buNone/>
            </a:pPr>
            <a:r>
              <a:rPr lang="en-US" dirty="0"/>
              <a:t>Our Orbit Guardian SaaS platform solution:</a:t>
            </a:r>
          </a:p>
          <a:p>
            <a:pPr lvl="1">
              <a:lnSpc>
                <a:spcPct val="150000"/>
              </a:lnSpc>
              <a:spcBef>
                <a:spcPts val="1800"/>
              </a:spcBef>
            </a:pPr>
            <a:r>
              <a:rPr lang="en-US" dirty="0"/>
              <a:t>Enables countries to voluntarily contribute, share, and access orbital data. </a:t>
            </a:r>
          </a:p>
          <a:p>
            <a:pPr lvl="1">
              <a:lnSpc>
                <a:spcPct val="150000"/>
              </a:lnSpc>
              <a:spcBef>
                <a:spcPts val="1800"/>
              </a:spcBef>
            </a:pPr>
            <a:r>
              <a:rPr lang="en-US" dirty="0"/>
              <a:t>Accelerates the availability of accurate, global satellite and space debris data </a:t>
            </a:r>
          </a:p>
          <a:p>
            <a:pPr lvl="1">
              <a:lnSpc>
                <a:spcPct val="150000"/>
              </a:lnSpc>
              <a:spcBef>
                <a:spcPts val="1800"/>
              </a:spcBef>
            </a:pPr>
            <a:r>
              <a:rPr lang="en-US" dirty="0"/>
              <a:t>Offers a collaborative, data-driven approach that identifies spatial anomalies for subscribing countries</a:t>
            </a:r>
          </a:p>
          <a:p>
            <a:pPr lvl="1">
              <a:lnSpc>
                <a:spcPct val="150000"/>
              </a:lnSpc>
              <a:spcBef>
                <a:spcPts val="1800"/>
              </a:spcBef>
            </a:pPr>
            <a:r>
              <a:rPr lang="en-US" dirty="0"/>
              <a:t>Offers affordability for partial SSA and unknown SSA countries</a:t>
            </a:r>
          </a:p>
          <a:p>
            <a:pPr lvl="1">
              <a:lnSpc>
                <a:spcPct val="150000"/>
              </a:lnSpc>
              <a:spcBef>
                <a:spcPts val="1800"/>
              </a:spcBef>
            </a:pPr>
            <a:r>
              <a:rPr lang="en-US" dirty="0"/>
              <a:t>With UNOOSA’s stewardship, is a neutral platform not controlled by one country and eliminates reliance on the US SSA system</a:t>
            </a:r>
          </a:p>
        </p:txBody>
      </p:sp>
      <p:pic>
        <p:nvPicPr>
          <p:cNvPr id="5" name="Picture 4">
            <a:extLst>
              <a:ext uri="{FF2B5EF4-FFF2-40B4-BE49-F238E27FC236}">
                <a16:creationId xmlns:a16="http://schemas.microsoft.com/office/drawing/2014/main" id="{3FCFCB9C-5A9F-B194-FA46-673F91FC402F}"/>
              </a:ext>
            </a:extLst>
          </p:cNvPr>
          <p:cNvPicPr>
            <a:picLocks noChangeAspect="1"/>
          </p:cNvPicPr>
          <p:nvPr/>
        </p:nvPicPr>
        <p:blipFill>
          <a:blip r:embed="rId2"/>
          <a:srcRect/>
          <a:stretch/>
        </p:blipFill>
        <p:spPr>
          <a:xfrm>
            <a:off x="10791965" y="613342"/>
            <a:ext cx="1030313" cy="1030313"/>
          </a:xfrm>
          <a:prstGeom prst="rect">
            <a:avLst/>
          </a:prstGeom>
        </p:spPr>
      </p:pic>
      <p:pic>
        <p:nvPicPr>
          <p:cNvPr id="4" name="Camera 3">
            <a:extLst>
              <a:ext uri="{FF2B5EF4-FFF2-40B4-BE49-F238E27FC236}">
                <a16:creationId xmlns:a16="http://schemas.microsoft.com/office/drawing/2014/main" id="{6094F744-F09B-FE51-391B-177027E9F50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93624359-70FE-6DC5-0173-27D4E5D92C2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DF6A024A-6929-DEEF-65B0-2901D15713D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54C92760-D537-B5C4-4A10-8C5AB476C8C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5735AA92-C477-DA99-22AF-2B98DB7A647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D76A41C9-E404-1FC4-032D-8756091D739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51483277-4EBD-2674-F9BF-A29E8E6E108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D6ED5187-4E3F-AF84-F862-32EB378D83D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2730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C27B-5079-8FAE-0590-7B93DCC6FD0B}"/>
              </a:ext>
            </a:extLst>
          </p:cNvPr>
          <p:cNvSpPr>
            <a:spLocks noGrp="1"/>
          </p:cNvSpPr>
          <p:nvPr>
            <p:ph type="title"/>
          </p:nvPr>
        </p:nvSpPr>
        <p:spPr>
          <a:xfrm>
            <a:off x="1143001" y="2277636"/>
            <a:ext cx="9905998" cy="1478570"/>
          </a:xfrm>
        </p:spPr>
        <p:txBody>
          <a:bodyPr>
            <a:normAutofit/>
          </a:bodyPr>
          <a:lstStyle/>
          <a:p>
            <a:pPr algn="ctr"/>
            <a:r>
              <a:rPr lang="en-US" sz="4400" b="1" dirty="0"/>
              <a:t>THANK YOU</a:t>
            </a:r>
          </a:p>
        </p:txBody>
      </p:sp>
      <p:pic>
        <p:nvPicPr>
          <p:cNvPr id="4" name="Picture 3">
            <a:extLst>
              <a:ext uri="{FF2B5EF4-FFF2-40B4-BE49-F238E27FC236}">
                <a16:creationId xmlns:a16="http://schemas.microsoft.com/office/drawing/2014/main" id="{19E7154F-2B24-AE1C-BC2A-7A0D1675862E}"/>
              </a:ext>
            </a:extLst>
          </p:cNvPr>
          <p:cNvPicPr>
            <a:picLocks noChangeAspect="1"/>
          </p:cNvPicPr>
          <p:nvPr/>
        </p:nvPicPr>
        <p:blipFill>
          <a:blip r:embed="rId2"/>
          <a:srcRect/>
          <a:stretch/>
        </p:blipFill>
        <p:spPr>
          <a:xfrm>
            <a:off x="10837685" y="430462"/>
            <a:ext cx="1030313" cy="1030313"/>
          </a:xfrm>
          <a:prstGeom prst="rect">
            <a:avLst/>
          </a:prstGeom>
        </p:spPr>
      </p:pic>
      <p:pic>
        <p:nvPicPr>
          <p:cNvPr id="3" name="Camera 2">
            <a:extLst>
              <a:ext uri="{FF2B5EF4-FFF2-40B4-BE49-F238E27FC236}">
                <a16:creationId xmlns:a16="http://schemas.microsoft.com/office/drawing/2014/main" id="{B8B8509F-4B67-4856-D2CB-DA59CC1D6A8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542E500-4458-AB1B-15FC-DCF33D925AC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775B142A-4A00-A45C-13BB-E7D019706FF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2B94C4BA-3F66-558F-F76C-CB67CC42DFD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E89B1D6F-45BA-5A8D-BC32-D4754A7DA6C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D73D1BD1-75CA-0A7D-C8A3-171EDDFC18F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4BA58188-2616-713B-5C18-3F57C23E96B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F239FD3F-4569-6FC9-9666-6BF6428673B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962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BE7AB7-2CA5-66EC-CBF9-91EABE2ABC88}"/>
              </a:ext>
            </a:extLst>
          </p:cNvPr>
          <p:cNvSpPr>
            <a:spLocks noGrp="1"/>
          </p:cNvSpPr>
          <p:nvPr>
            <p:ph type="title"/>
          </p:nvPr>
        </p:nvSpPr>
        <p:spPr>
          <a:xfrm>
            <a:off x="894525" y="2392454"/>
            <a:ext cx="9905998" cy="1478570"/>
          </a:xfrm>
        </p:spPr>
        <p:txBody>
          <a:bodyPr>
            <a:normAutofit/>
          </a:bodyPr>
          <a:lstStyle/>
          <a:p>
            <a:pPr algn="ctr"/>
            <a:r>
              <a:rPr lang="en-US" sz="5400" b="1" dirty="0"/>
              <a:t>appendix</a:t>
            </a:r>
          </a:p>
        </p:txBody>
      </p:sp>
      <p:pic>
        <p:nvPicPr>
          <p:cNvPr id="2" name="Camera 1">
            <a:extLst>
              <a:ext uri="{FF2B5EF4-FFF2-40B4-BE49-F238E27FC236}">
                <a16:creationId xmlns:a16="http://schemas.microsoft.com/office/drawing/2014/main" id="{7239FEBA-32B9-5A6F-8BE3-9F61D706A82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3287E189-AE39-E288-21D2-FE360FBC9AED}"/>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D949FE83-6EA4-8D02-D983-C3DFA1566B3F}"/>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5B6032B3-430C-AAEF-F718-066693CA1C5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890CE0F6-E32B-5F9E-4080-EA1848DD5946}"/>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FD82E683-B0C3-CBDF-E778-0DE44A3E53D7}"/>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E330F311-96FD-4EC7-1957-E2C6B4487E9E}"/>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66778FA0-8744-BB6C-B5B3-D76F60FC9318}"/>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75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01B98-D4A8-B79B-9769-B0FAB55CB4FC}"/>
              </a:ext>
            </a:extLst>
          </p:cNvPr>
          <p:cNvSpPr>
            <a:spLocks noGrp="1"/>
          </p:cNvSpPr>
          <p:nvPr>
            <p:ph idx="1"/>
          </p:nvPr>
        </p:nvSpPr>
        <p:spPr>
          <a:xfrm>
            <a:off x="1334471" y="708346"/>
            <a:ext cx="9905999" cy="5536312"/>
          </a:xfrm>
        </p:spPr>
        <p:txBody>
          <a:bodyPr>
            <a:noAutofit/>
          </a:bodyPr>
          <a:lstStyle/>
          <a:p>
            <a:pPr marL="0" indent="0">
              <a:buNone/>
            </a:pPr>
            <a:r>
              <a:rPr lang="en-US" sz="2000" dirty="0">
                <a:hlinkClick r:id="rId2">
                  <a:extLst>
                    <a:ext uri="{A12FA001-AC4F-418D-AE19-62706E023703}">
                      <ahyp:hlinkClr xmlns:ahyp="http://schemas.microsoft.com/office/drawing/2018/hyperlinkcolor" val="tx"/>
                    </a:ext>
                  </a:extLst>
                </a:hlinkClick>
              </a:rPr>
              <a:t>GitHub </a:t>
            </a:r>
            <a:endParaRPr lang="en-US" sz="2000" dirty="0"/>
          </a:p>
          <a:p>
            <a:pPr marL="0" indent="0">
              <a:lnSpc>
                <a:spcPct val="100000"/>
              </a:lnSpc>
              <a:spcBef>
                <a:spcPts val="1200"/>
              </a:spcBef>
              <a:buNone/>
            </a:pPr>
            <a:r>
              <a:rPr lang="en-US" sz="2000" dirty="0"/>
              <a:t>Dataset</a:t>
            </a:r>
          </a:p>
          <a:p>
            <a:pPr marL="457200" lvl="1" indent="0">
              <a:lnSpc>
                <a:spcPct val="100000"/>
              </a:lnSpc>
              <a:spcBef>
                <a:spcPts val="1200"/>
              </a:spcBef>
              <a:buNone/>
            </a:pPr>
            <a:r>
              <a:rPr lang="en-US" dirty="0"/>
              <a:t>Data source: Space-Track.org</a:t>
            </a:r>
          </a:p>
          <a:p>
            <a:pPr marL="457200" lvl="1" indent="0">
              <a:lnSpc>
                <a:spcPct val="100000"/>
              </a:lnSpc>
              <a:spcBef>
                <a:spcPts val="1200"/>
              </a:spcBef>
              <a:buNone/>
            </a:pPr>
            <a:r>
              <a:rPr lang="en-US" dirty="0"/>
              <a:t>Extraction date: 2025-08-26</a:t>
            </a:r>
          </a:p>
          <a:p>
            <a:pPr marL="457200" lvl="1" indent="0">
              <a:lnSpc>
                <a:spcPct val="100000"/>
              </a:lnSpc>
              <a:spcBef>
                <a:spcPts val="1200"/>
              </a:spcBef>
              <a:buNone/>
            </a:pPr>
            <a:r>
              <a:rPr lang="en-US" dirty="0"/>
              <a:t>Extraction time: 12:45:00 EAT</a:t>
            </a:r>
          </a:p>
          <a:p>
            <a:pPr marL="457200" lvl="1" indent="0">
              <a:lnSpc>
                <a:spcPct val="100000"/>
              </a:lnSpc>
              <a:spcBef>
                <a:spcPts val="1200"/>
              </a:spcBef>
              <a:buNone/>
            </a:pPr>
            <a:r>
              <a:rPr lang="en-US" dirty="0"/>
              <a:t>Query parameters:</a:t>
            </a:r>
          </a:p>
          <a:p>
            <a:pPr marL="914400" lvl="2" indent="0">
              <a:lnSpc>
                <a:spcPct val="100000"/>
              </a:lnSpc>
              <a:spcBef>
                <a:spcPts val="1200"/>
              </a:spcBef>
              <a:buNone/>
            </a:pPr>
            <a:r>
              <a:rPr lang="en-US" sz="1400" dirty="0"/>
              <a:t>COUNTRY=PRC, OBJECT_NAME, NORAD_CAT_ID, INTLDES, LAUNCH_DATE, TLE_DATA</a:t>
            </a:r>
          </a:p>
          <a:p>
            <a:pPr marL="457200" lvl="1" indent="0">
              <a:lnSpc>
                <a:spcPct val="100000"/>
              </a:lnSpc>
              <a:spcBef>
                <a:spcPts val="1200"/>
              </a:spcBef>
              <a:buNone/>
            </a:pPr>
            <a:r>
              <a:rPr lang="en-US" dirty="0"/>
              <a:t>Records retrieved: 8</a:t>
            </a:r>
            <a:r>
              <a:rPr lang="en-US" b="0" i="0" dirty="0">
                <a:effectLst/>
              </a:rPr>
              <a:t>,648 (</a:t>
            </a:r>
            <a:r>
              <a:rPr lang="en-US" dirty="0"/>
              <a:t>collected </a:t>
            </a:r>
            <a:r>
              <a:rPr lang="en-US" b="0" i="0" dirty="0">
                <a:effectLst/>
              </a:rPr>
              <a:t>since 1970)</a:t>
            </a:r>
          </a:p>
          <a:p>
            <a:pPr marL="457200" lvl="1" indent="0">
              <a:lnSpc>
                <a:spcPct val="100000"/>
              </a:lnSpc>
              <a:spcBef>
                <a:spcPts val="1200"/>
              </a:spcBef>
              <a:buNone/>
            </a:pPr>
            <a:r>
              <a:rPr lang="en-US" dirty="0"/>
              <a:t>Filename: </a:t>
            </a:r>
            <a:r>
              <a:rPr lang="en-US" dirty="0" err="1"/>
              <a:t>satellite_data.json</a:t>
            </a:r>
            <a:endParaRPr lang="en-US" dirty="0"/>
          </a:p>
          <a:p>
            <a:pPr marL="0" indent="0">
              <a:lnSpc>
                <a:spcPct val="100000"/>
              </a:lnSpc>
              <a:spcBef>
                <a:spcPts val="1200"/>
              </a:spcBef>
              <a:buNone/>
            </a:pPr>
            <a:r>
              <a:rPr lang="en-US" sz="2000" dirty="0"/>
              <a:t>Data Dictionary</a:t>
            </a:r>
          </a:p>
          <a:p>
            <a:pPr marL="0" indent="0">
              <a:lnSpc>
                <a:spcPct val="100000"/>
              </a:lnSpc>
              <a:spcBef>
                <a:spcPts val="1200"/>
              </a:spcBef>
              <a:buNone/>
            </a:pPr>
            <a:r>
              <a:rPr lang="en-US" sz="2000" dirty="0">
                <a:hlinkClick r:id="rId3">
                  <a:extLst>
                    <a:ext uri="{A12FA001-AC4F-418D-AE19-62706E023703}">
                      <ahyp:hlinkClr xmlns:ahyp="http://schemas.microsoft.com/office/drawing/2018/hyperlinkcolor" val="tx"/>
                    </a:ext>
                  </a:extLst>
                </a:hlinkClick>
              </a:rPr>
              <a:t>Orbit Guardians Space Traffic Triage</a:t>
            </a:r>
            <a:r>
              <a:rPr lang="en-US" sz="2000" dirty="0"/>
              <a:t> SaaS demo video</a:t>
            </a:r>
          </a:p>
          <a:p>
            <a:pPr marL="0" indent="0">
              <a:buNone/>
            </a:pPr>
            <a:endParaRPr lang="en-US" dirty="0"/>
          </a:p>
        </p:txBody>
      </p:sp>
      <p:pic>
        <p:nvPicPr>
          <p:cNvPr id="7" name="Picture 6">
            <a:extLst>
              <a:ext uri="{FF2B5EF4-FFF2-40B4-BE49-F238E27FC236}">
                <a16:creationId xmlns:a16="http://schemas.microsoft.com/office/drawing/2014/main" id="{0C2E581B-34F3-DCD1-6F11-A695DF633A83}"/>
              </a:ext>
            </a:extLst>
          </p:cNvPr>
          <p:cNvPicPr>
            <a:picLocks noChangeAspect="1"/>
          </p:cNvPicPr>
          <p:nvPr/>
        </p:nvPicPr>
        <p:blipFill>
          <a:blip r:embed="rId4"/>
          <a:srcRect/>
          <a:stretch/>
        </p:blipFill>
        <p:spPr>
          <a:xfrm>
            <a:off x="10791965" y="613342"/>
            <a:ext cx="1030313" cy="1030313"/>
          </a:xfrm>
          <a:prstGeom prst="rect">
            <a:avLst/>
          </a:prstGeom>
        </p:spPr>
      </p:pic>
      <p:pic>
        <p:nvPicPr>
          <p:cNvPr id="2" name="Camera 1">
            <a:extLst>
              <a:ext uri="{FF2B5EF4-FFF2-40B4-BE49-F238E27FC236}">
                <a16:creationId xmlns:a16="http://schemas.microsoft.com/office/drawing/2014/main" id="{1FD02BF7-E592-A2BF-D429-A76209F2D8EC}"/>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550EA3AD-295D-1F19-C5A2-3A7F8B6C7D1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114AA20-E66B-758A-1824-40ECEA3B772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03BF6BE8-ADB9-A3EE-04BB-FB5DF0BBDC24}"/>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3EA3456D-EF7B-66AB-6B2E-AD55521C52C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4448889F-133A-EF6F-B1EC-37200CD8619A}"/>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062BFCF4-896E-140D-3191-74B1A5E7DF3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17B0B402-4AB6-D056-F0C1-B3D6A6ABBB62}"/>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147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ACF575B-C86C-B446-C4D3-1C05AAEBD401}"/>
              </a:ext>
            </a:extLst>
          </p:cNvPr>
          <p:cNvGraphicFramePr>
            <a:graphicFrameLocks noGrp="1"/>
          </p:cNvGraphicFramePr>
          <p:nvPr>
            <p:ph idx="1"/>
            <p:extLst>
              <p:ext uri="{D42A27DB-BD31-4B8C-83A1-F6EECF244321}">
                <p14:modId xmlns:p14="http://schemas.microsoft.com/office/powerpoint/2010/main" val="844120691"/>
              </p:ext>
            </p:extLst>
          </p:nvPr>
        </p:nvGraphicFramePr>
        <p:xfrm>
          <a:off x="1401122" y="933924"/>
          <a:ext cx="9906000" cy="5562600"/>
        </p:xfrm>
        <a:graphic>
          <a:graphicData uri="http://schemas.openxmlformats.org/drawingml/2006/table">
            <a:tbl>
              <a:tblPr firstRow="1" bandRow="1">
                <a:tableStyleId>{5C22544A-7EE6-4342-B048-85BDC9FD1C3A}</a:tableStyleId>
              </a:tblPr>
              <a:tblGrid>
                <a:gridCol w="1317115">
                  <a:extLst>
                    <a:ext uri="{9D8B030D-6E8A-4147-A177-3AD203B41FA5}">
                      <a16:colId xmlns:a16="http://schemas.microsoft.com/office/drawing/2014/main" val="1435601203"/>
                    </a:ext>
                  </a:extLst>
                </a:gridCol>
                <a:gridCol w="3364301">
                  <a:extLst>
                    <a:ext uri="{9D8B030D-6E8A-4147-A177-3AD203B41FA5}">
                      <a16:colId xmlns:a16="http://schemas.microsoft.com/office/drawing/2014/main" val="1902137425"/>
                    </a:ext>
                  </a:extLst>
                </a:gridCol>
                <a:gridCol w="5224584">
                  <a:extLst>
                    <a:ext uri="{9D8B030D-6E8A-4147-A177-3AD203B41FA5}">
                      <a16:colId xmlns:a16="http://schemas.microsoft.com/office/drawing/2014/main" val="1874597165"/>
                    </a:ext>
                  </a:extLst>
                </a:gridCol>
              </a:tblGrid>
              <a:tr h="0">
                <a:tc>
                  <a:txBody>
                    <a:bodyPr/>
                    <a:lstStyle/>
                    <a:p>
                      <a:pPr rtl="0" fontAlgn="t"/>
                      <a:r>
                        <a:rPr lang="en-US" sz="900" b="1">
                          <a:effectLst/>
                        </a:rPr>
                        <a:t>Column name</a:t>
                      </a:r>
                    </a:p>
                  </a:txBody>
                  <a:tcPr marL="22860" marR="22860" marT="15240" marB="15240"/>
                </a:tc>
                <a:tc>
                  <a:txBody>
                    <a:bodyPr/>
                    <a:lstStyle/>
                    <a:p>
                      <a:pPr rtl="0" fontAlgn="t"/>
                      <a:r>
                        <a:rPr lang="en-US" sz="900" b="1">
                          <a:effectLst/>
                        </a:rPr>
                        <a:t>Type</a:t>
                      </a:r>
                    </a:p>
                  </a:txBody>
                  <a:tcPr marL="22860" marR="22860" marT="15240" marB="15240"/>
                </a:tc>
                <a:tc>
                  <a:txBody>
                    <a:bodyPr/>
                    <a:lstStyle/>
                    <a:p>
                      <a:pPr rtl="0" fontAlgn="b"/>
                      <a:r>
                        <a:rPr lang="en-US" sz="900" b="1">
                          <a:effectLst/>
                        </a:rPr>
                        <a:t>Description</a:t>
                      </a:r>
                    </a:p>
                  </a:txBody>
                  <a:tcPr marL="22860" marR="22860" marT="15240" marB="15240" anchor="b"/>
                </a:tc>
                <a:extLst>
                  <a:ext uri="{0D108BD9-81ED-4DB2-BD59-A6C34878D82A}">
                    <a16:rowId xmlns:a16="http://schemas.microsoft.com/office/drawing/2014/main" val="3360539904"/>
                  </a:ext>
                </a:extLst>
              </a:tr>
              <a:tr h="370840">
                <a:tc>
                  <a:txBody>
                    <a:bodyPr/>
                    <a:lstStyle/>
                    <a:p>
                      <a:pPr rtl="0" fontAlgn="t"/>
                      <a:r>
                        <a:rPr lang="en-US" sz="900" b="1">
                          <a:effectLst/>
                        </a:rPr>
                        <a:t>COUNTRY</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t"/>
                      <a:r>
                        <a:rPr lang="en-US" sz="900">
                          <a:effectLst/>
                        </a:rPr>
                        <a:t>Country's initials</a:t>
                      </a:r>
                    </a:p>
                  </a:txBody>
                  <a:tcPr marL="22860" marR="22860" marT="15240" marB="15240"/>
                </a:tc>
                <a:extLst>
                  <a:ext uri="{0D108BD9-81ED-4DB2-BD59-A6C34878D82A}">
                    <a16:rowId xmlns:a16="http://schemas.microsoft.com/office/drawing/2014/main" val="634127014"/>
                  </a:ext>
                </a:extLst>
              </a:tr>
              <a:tr h="370840">
                <a:tc>
                  <a:txBody>
                    <a:bodyPr/>
                    <a:lstStyle/>
                    <a:p>
                      <a:pPr rtl="0" fontAlgn="t"/>
                      <a:r>
                        <a:rPr lang="en-US" sz="900" b="1">
                          <a:effectLst/>
                        </a:rPr>
                        <a:t>eccentricity*</a:t>
                      </a:r>
                    </a:p>
                  </a:txBody>
                  <a:tcPr marL="22860" marR="22860" marT="15240" marB="15240"/>
                </a:tc>
                <a:tc>
                  <a:txBody>
                    <a:bodyPr/>
                    <a:lstStyle/>
                    <a:p>
                      <a:pPr rtl="0" fontAlgn="t"/>
                      <a:r>
                        <a:rPr lang="en-US" sz="900" b="0">
                          <a:effectLst/>
                          <a:latin typeface="Aptos Narrow" panose="020B0004020202020204" pitchFamily="34" charset="0"/>
                        </a:rPr>
                        <a:t>Float</a:t>
                      </a:r>
                    </a:p>
                  </a:txBody>
                  <a:tcPr marL="22860" marR="22860" marT="15240" marB="15240"/>
                </a:tc>
                <a:tc>
                  <a:txBody>
                    <a:bodyPr/>
                    <a:lstStyle/>
                    <a:p>
                      <a:pPr rtl="0" fontAlgn="b"/>
                      <a:r>
                        <a:rPr lang="en-US" sz="900">
                          <a:effectLst/>
                        </a:rPr>
                        <a:t>Orbital eccentricity (0 = circular, &lt;1 = elliptical). The orbital eccentricity of an astronomical object is a parameter that determines the amount by which its orbit around another body deviates from a perfect circle.</a:t>
                      </a:r>
                    </a:p>
                  </a:txBody>
                  <a:tcPr marL="22860" marR="22860" marT="15240" marB="15240" anchor="b"/>
                </a:tc>
                <a:extLst>
                  <a:ext uri="{0D108BD9-81ED-4DB2-BD59-A6C34878D82A}">
                    <a16:rowId xmlns:a16="http://schemas.microsoft.com/office/drawing/2014/main" val="666462398"/>
                  </a:ext>
                </a:extLst>
              </a:tr>
              <a:tr h="370840">
                <a:tc>
                  <a:txBody>
                    <a:bodyPr/>
                    <a:lstStyle/>
                    <a:p>
                      <a:pPr rtl="0" fontAlgn="t"/>
                      <a:r>
                        <a:rPr lang="en-US" sz="900" b="1">
                          <a:effectLst/>
                        </a:rPr>
                        <a:t>inclination*</a:t>
                      </a:r>
                    </a:p>
                  </a:txBody>
                  <a:tcPr marL="22860" marR="22860" marT="15240" marB="15240"/>
                </a:tc>
                <a:tc>
                  <a:txBody>
                    <a:bodyPr/>
                    <a:lstStyle/>
                    <a:p>
                      <a:pPr rtl="0" fontAlgn="t"/>
                      <a:r>
                        <a:rPr lang="en-US" sz="900" b="0">
                          <a:effectLst/>
                          <a:latin typeface="Aptos Narrow" panose="020B0004020202020204" pitchFamily="34" charset="0"/>
                        </a:rPr>
                        <a:t>Float (degrees)</a:t>
                      </a:r>
                    </a:p>
                  </a:txBody>
                  <a:tcPr marL="22860" marR="22860" marT="15240" marB="15240"/>
                </a:tc>
                <a:tc>
                  <a:txBody>
                    <a:bodyPr/>
                    <a:lstStyle/>
                    <a:p>
                      <a:pPr rtl="0" fontAlgn="b"/>
                      <a:r>
                        <a:rPr lang="en-US" sz="900">
                          <a:effectLst/>
                        </a:rPr>
                        <a:t>Orbital inclination relative to Earth’s equator. The angle between the equator and the orbit when looking from the center of the Earth. If the orbit went exactly around the equator from left to right, then the inclination would be 0. The inclination ranges from 0 to 180 degrees.</a:t>
                      </a:r>
                    </a:p>
                  </a:txBody>
                  <a:tcPr marL="22860" marR="22860" marT="15240" marB="15240" anchor="b"/>
                </a:tc>
                <a:extLst>
                  <a:ext uri="{0D108BD9-81ED-4DB2-BD59-A6C34878D82A}">
                    <a16:rowId xmlns:a16="http://schemas.microsoft.com/office/drawing/2014/main" val="260901903"/>
                  </a:ext>
                </a:extLst>
              </a:tr>
              <a:tr h="370840">
                <a:tc>
                  <a:txBody>
                    <a:bodyPr/>
                    <a:lstStyle/>
                    <a:p>
                      <a:pPr rtl="0" fontAlgn="t"/>
                      <a:r>
                        <a:rPr lang="en-US" sz="900" b="1">
                          <a:effectLst/>
                        </a:rPr>
                        <a:t>intldes</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effectLst/>
                        </a:rPr>
                        <a:t>International Designator. It's a unique identifier assigned to every object launched into space. It's also commonly known as the COSPAR ID and follows a specific format to provide information about the launch. International Designator like 2024-001A means:</a:t>
                      </a:r>
                      <a:br>
                        <a:rPr lang="en-US" sz="900">
                          <a:effectLst/>
                        </a:rPr>
                      </a:br>
                      <a:r>
                        <a:rPr lang="en-US" sz="900">
                          <a:effectLst/>
                        </a:rPr>
                        <a:t>2024: The year of the launch.</a:t>
                      </a:r>
                      <a:br>
                        <a:rPr lang="en-US" sz="900">
                          <a:effectLst/>
                        </a:rPr>
                      </a:br>
                      <a:r>
                        <a:rPr lang="en-US" sz="900">
                          <a:effectLst/>
                        </a:rPr>
                        <a:t>001: The sequential launch number for that year.</a:t>
                      </a:r>
                      <a:br>
                        <a:rPr lang="en-US" sz="900">
                          <a:effectLst/>
                        </a:rPr>
                      </a:br>
                      <a:r>
                        <a:rPr lang="en-US" sz="900">
                          <a:effectLst/>
                        </a:rPr>
                        <a:t>A: An alphabetical code identifying the component of the launch (e.g., the primary payload, a rocket body, or debris).</a:t>
                      </a:r>
                    </a:p>
                  </a:txBody>
                  <a:tcPr marL="22860" marR="22860" marT="15240" marB="15240" anchor="b"/>
                </a:tc>
                <a:extLst>
                  <a:ext uri="{0D108BD9-81ED-4DB2-BD59-A6C34878D82A}">
                    <a16:rowId xmlns:a16="http://schemas.microsoft.com/office/drawing/2014/main" val="44663228"/>
                  </a:ext>
                </a:extLst>
              </a:tr>
              <a:tr h="370840">
                <a:tc>
                  <a:txBody>
                    <a:bodyPr/>
                    <a:lstStyle/>
                    <a:p>
                      <a:pPr rtl="0" fontAlgn="t"/>
                      <a:r>
                        <a:rPr lang="en-US" sz="900" b="1">
                          <a:effectLst/>
                        </a:rPr>
                        <a:t>LAUNCH_DATE</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effectLst/>
                        </a:rPr>
                        <a:t>Specific date on which a space object was launched into Earth's orbit</a:t>
                      </a:r>
                    </a:p>
                  </a:txBody>
                  <a:tcPr marL="22860" marR="22860" marT="15240" marB="15240" anchor="b"/>
                </a:tc>
                <a:extLst>
                  <a:ext uri="{0D108BD9-81ED-4DB2-BD59-A6C34878D82A}">
                    <a16:rowId xmlns:a16="http://schemas.microsoft.com/office/drawing/2014/main" val="1280983479"/>
                  </a:ext>
                </a:extLst>
              </a:tr>
              <a:tr h="370840">
                <a:tc>
                  <a:txBody>
                    <a:bodyPr/>
                    <a:lstStyle/>
                    <a:p>
                      <a:pPr rtl="0" fontAlgn="t"/>
                      <a:r>
                        <a:rPr lang="en-US" sz="900" b="1">
                          <a:effectLst/>
                        </a:rPr>
                        <a:t>meanMotion*</a:t>
                      </a:r>
                    </a:p>
                  </a:txBody>
                  <a:tcPr marL="22860" marR="22860" marT="15240" marB="15240"/>
                </a:tc>
                <a:tc>
                  <a:txBody>
                    <a:bodyPr/>
                    <a:lstStyle/>
                    <a:p>
                      <a:pPr rtl="0" fontAlgn="t"/>
                      <a:r>
                        <a:rPr lang="en-US" sz="900" b="0">
                          <a:effectLst/>
                          <a:latin typeface="Aptos Narrow" panose="020B0004020202020204" pitchFamily="34" charset="0"/>
                        </a:rPr>
                        <a:t>Float</a:t>
                      </a:r>
                    </a:p>
                  </a:txBody>
                  <a:tcPr marL="22860" marR="22860" marT="15240" marB="15240"/>
                </a:tc>
                <a:tc>
                  <a:txBody>
                    <a:bodyPr/>
                    <a:lstStyle/>
                    <a:p>
                      <a:pPr rtl="0" fontAlgn="b"/>
                      <a:r>
                        <a:rPr lang="en-US" sz="900">
                          <a:effectLst/>
                        </a:rPr>
                        <a:t>Measured in revolutions per day — orbits per day. The angular speed required for a body to complete one orbit, assuming constant speed in a circular orbit which completes in the same time as the variable speed, elliptical orbit of the actual body</a:t>
                      </a:r>
                    </a:p>
                  </a:txBody>
                  <a:tcPr marL="22860" marR="22860" marT="15240" marB="15240" anchor="b"/>
                </a:tc>
                <a:extLst>
                  <a:ext uri="{0D108BD9-81ED-4DB2-BD59-A6C34878D82A}">
                    <a16:rowId xmlns:a16="http://schemas.microsoft.com/office/drawing/2014/main" val="3648678715"/>
                  </a:ext>
                </a:extLst>
              </a:tr>
              <a:tr h="370840">
                <a:tc>
                  <a:txBody>
                    <a:bodyPr/>
                    <a:lstStyle/>
                    <a:p>
                      <a:pPr rtl="0" fontAlgn="t"/>
                      <a:r>
                        <a:rPr lang="en-US" sz="900" b="1">
                          <a:effectLst/>
                        </a:rPr>
                        <a:t>NORAD_CAT_ID</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Unique, five-digit sequential number, a.k.a Satellite Catalog Number (SATCAT), assigned to every artificial Earth-orbiting object by the North American Aerospace Defense Command (NORAD) and its successor, the United States Space Command (USSPACECOM). This identifier is part of the Satellite Catalog (SATCAT) which contains data on all reliably tracked objects in Earth orbit and is used to query and identify objects in the database, with higher numbers indicating objects launched or discovered later.</a:t>
                      </a:r>
                    </a:p>
                  </a:txBody>
                  <a:tcPr marL="22860" marR="22860" marT="15240" marB="15240" anchor="b"/>
                </a:tc>
                <a:extLst>
                  <a:ext uri="{0D108BD9-81ED-4DB2-BD59-A6C34878D82A}">
                    <a16:rowId xmlns:a16="http://schemas.microsoft.com/office/drawing/2014/main" val="1246129023"/>
                  </a:ext>
                </a:extLst>
              </a:tr>
              <a:tr h="370840">
                <a:tc>
                  <a:txBody>
                    <a:bodyPr/>
                    <a:lstStyle/>
                    <a:p>
                      <a:pPr rtl="0" fontAlgn="t"/>
                      <a:r>
                        <a:rPr lang="en-US" sz="900" b="1">
                          <a:effectLst/>
                        </a:rPr>
                        <a:t>OBJECT_NAME</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Name assigned to a space object, based on the name used by its owner or operator</a:t>
                      </a:r>
                    </a:p>
                  </a:txBody>
                  <a:tcPr marL="22860" marR="22860" marT="15240" marB="15240" anchor="b"/>
                </a:tc>
                <a:extLst>
                  <a:ext uri="{0D108BD9-81ED-4DB2-BD59-A6C34878D82A}">
                    <a16:rowId xmlns:a16="http://schemas.microsoft.com/office/drawing/2014/main" val="3694100822"/>
                  </a:ext>
                </a:extLst>
              </a:tr>
              <a:tr h="370840">
                <a:tc>
                  <a:txBody>
                    <a:bodyPr/>
                    <a:lstStyle/>
                    <a:p>
                      <a:pPr rtl="0" fontAlgn="t"/>
                      <a:r>
                        <a:rPr lang="en-US" sz="900" b="1">
                          <a:effectLst/>
                        </a:rPr>
                        <a:t>TLE_DATA</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Two-Line Element (TLE) set as a standard text-based data format for encoding the orbital elements of Earth-orbiting objects. A TLE provides a snapshot of an object's orbital state at a specific point in time, known as the epoch. The data can then be used with an orbit propagator model, like SGP4, to predict the object's position and velocity.</a:t>
                      </a:r>
                    </a:p>
                  </a:txBody>
                  <a:tcPr marL="22860" marR="22860" marT="15240" marB="15240" anchor="b"/>
                </a:tc>
                <a:extLst>
                  <a:ext uri="{0D108BD9-81ED-4DB2-BD59-A6C34878D82A}">
                    <a16:rowId xmlns:a16="http://schemas.microsoft.com/office/drawing/2014/main" val="2730674922"/>
                  </a:ext>
                </a:extLst>
              </a:tr>
              <a:tr h="370840">
                <a:tc>
                  <a:txBody>
                    <a:bodyPr/>
                    <a:lstStyle/>
                    <a:p>
                      <a:pPr rtl="0" fontAlgn="t"/>
                      <a:endParaRPr lang="en-US" dirty="0">
                        <a:effectLst/>
                      </a:endParaRPr>
                    </a:p>
                  </a:txBody>
                  <a:tcPr marL="22860" marR="22860" marT="15240" marB="15240"/>
                </a:tc>
                <a:tc>
                  <a:txBody>
                    <a:bodyPr/>
                    <a:lstStyle/>
                    <a:p>
                      <a:pPr rtl="0" fontAlgn="t"/>
                      <a:endParaRPr lang="en-US">
                        <a:effectLst/>
                      </a:endParaRPr>
                    </a:p>
                  </a:txBody>
                  <a:tcPr marL="22860" marR="22860" marT="15240" marB="15240"/>
                </a:tc>
                <a:tc>
                  <a:txBody>
                    <a:bodyPr/>
                    <a:lstStyle/>
                    <a:p>
                      <a:pPr rtl="0" fontAlgn="b"/>
                      <a:endParaRPr lang="en-US">
                        <a:effectLst/>
                      </a:endParaRPr>
                    </a:p>
                  </a:txBody>
                  <a:tcPr marL="22860" marR="22860" marT="15240" marB="15240" anchor="b"/>
                </a:tc>
                <a:extLst>
                  <a:ext uri="{0D108BD9-81ED-4DB2-BD59-A6C34878D82A}">
                    <a16:rowId xmlns:a16="http://schemas.microsoft.com/office/drawing/2014/main" val="1464468725"/>
                  </a:ext>
                </a:extLst>
              </a:tr>
              <a:tr h="370840">
                <a:tc gridSpan="2">
                  <a:txBody>
                    <a:bodyPr/>
                    <a:lstStyle/>
                    <a:p>
                      <a:pPr rtl="0" fontAlgn="t"/>
                      <a:r>
                        <a:rPr lang="en-US" sz="900" dirty="0">
                          <a:effectLst/>
                        </a:rPr>
                        <a:t>*Extracted from TLE_DATA using sgp4 Python Library</a:t>
                      </a:r>
                    </a:p>
                  </a:txBody>
                  <a:tcPr marL="0" marR="0" marT="15240" marB="15240"/>
                </a:tc>
                <a:tc hMerge="1">
                  <a:txBody>
                    <a:bodyPr/>
                    <a:lstStyle/>
                    <a:p>
                      <a:pPr rtl="0" fontAlgn="t"/>
                      <a:endParaRPr lang="en-US" dirty="0">
                        <a:effectLst/>
                      </a:endParaRPr>
                    </a:p>
                  </a:txBody>
                  <a:tcPr marL="22860" marR="22860" marT="15240" marB="15240"/>
                </a:tc>
                <a:tc>
                  <a:txBody>
                    <a:bodyPr/>
                    <a:lstStyle/>
                    <a:p>
                      <a:pPr rtl="0" fontAlgn="b"/>
                      <a:endParaRPr lang="en-US" dirty="0">
                        <a:effectLst/>
                      </a:endParaRPr>
                    </a:p>
                  </a:txBody>
                  <a:tcPr marL="22860" marR="22860" marT="15240" marB="15240" anchor="b"/>
                </a:tc>
                <a:extLst>
                  <a:ext uri="{0D108BD9-81ED-4DB2-BD59-A6C34878D82A}">
                    <a16:rowId xmlns:a16="http://schemas.microsoft.com/office/drawing/2014/main" val="759518740"/>
                  </a:ext>
                </a:extLst>
              </a:tr>
            </a:tbl>
          </a:graphicData>
        </a:graphic>
      </p:graphicFrame>
      <p:pic>
        <p:nvPicPr>
          <p:cNvPr id="7" name="Picture 6">
            <a:extLst>
              <a:ext uri="{FF2B5EF4-FFF2-40B4-BE49-F238E27FC236}">
                <a16:creationId xmlns:a16="http://schemas.microsoft.com/office/drawing/2014/main" id="{0C2E581B-34F3-DCD1-6F11-A695DF633A83}"/>
              </a:ext>
            </a:extLst>
          </p:cNvPr>
          <p:cNvPicPr>
            <a:picLocks noChangeAspect="1"/>
          </p:cNvPicPr>
          <p:nvPr/>
        </p:nvPicPr>
        <p:blipFill>
          <a:blip r:embed="rId2"/>
          <a:srcRect/>
          <a:stretch/>
        </p:blipFill>
        <p:spPr>
          <a:xfrm>
            <a:off x="10791965" y="613342"/>
            <a:ext cx="1030313" cy="1030313"/>
          </a:xfrm>
          <a:prstGeom prst="rect">
            <a:avLst/>
          </a:prstGeom>
        </p:spPr>
      </p:pic>
      <p:sp>
        <p:nvSpPr>
          <p:cNvPr id="2" name="TextBox 1">
            <a:extLst>
              <a:ext uri="{FF2B5EF4-FFF2-40B4-BE49-F238E27FC236}">
                <a16:creationId xmlns:a16="http://schemas.microsoft.com/office/drawing/2014/main" id="{843679AD-9CD0-C49B-BE33-482B8D90B4E7}"/>
              </a:ext>
            </a:extLst>
          </p:cNvPr>
          <p:cNvSpPr txBox="1"/>
          <p:nvPr/>
        </p:nvSpPr>
        <p:spPr>
          <a:xfrm>
            <a:off x="1335753" y="404301"/>
            <a:ext cx="4447587" cy="369332"/>
          </a:xfrm>
          <a:prstGeom prst="rect">
            <a:avLst/>
          </a:prstGeom>
          <a:noFill/>
        </p:spPr>
        <p:txBody>
          <a:bodyPr wrap="square" rtlCol="0">
            <a:spAutoFit/>
          </a:bodyPr>
          <a:lstStyle/>
          <a:p>
            <a:pPr marL="0" indent="0">
              <a:lnSpc>
                <a:spcPct val="100000"/>
              </a:lnSpc>
              <a:spcBef>
                <a:spcPts val="1200"/>
              </a:spcBef>
              <a:buNone/>
            </a:pPr>
            <a:r>
              <a:rPr lang="en-US" sz="1800" dirty="0"/>
              <a:t>Data Dictionary</a:t>
            </a:r>
          </a:p>
        </p:txBody>
      </p:sp>
      <p:pic>
        <p:nvPicPr>
          <p:cNvPr id="3" name="Camera 2">
            <a:extLst>
              <a:ext uri="{FF2B5EF4-FFF2-40B4-BE49-F238E27FC236}">
                <a16:creationId xmlns:a16="http://schemas.microsoft.com/office/drawing/2014/main" id="{3C952F23-0D3B-201C-D8A3-AD222E5C06E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52A2A17-BE17-005D-E92E-D2E848D30E4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456D7E43-6E35-8780-77E3-540541888E0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1E3A5CB5-6869-F94D-5A1C-AE91805723C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91A8054B-ABC8-CFB0-699A-B2CF36E897AB}"/>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8F3CD172-F02D-5C33-F0E5-D5CBBBF74D1D}"/>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F03AC96F-3818-F8C4-932F-EA43719D915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44708D6F-0EEA-F7D0-586A-8B1A43DB20AA}"/>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2226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9101-847D-068A-A53C-60AA6F738AEC}"/>
              </a:ext>
            </a:extLst>
          </p:cNvPr>
          <p:cNvSpPr>
            <a:spLocks noGrp="1"/>
          </p:cNvSpPr>
          <p:nvPr>
            <p:ph type="title"/>
          </p:nvPr>
        </p:nvSpPr>
        <p:spPr>
          <a:xfrm>
            <a:off x="1143000" y="383640"/>
            <a:ext cx="9905999" cy="1030313"/>
          </a:xfrm>
        </p:spPr>
        <p:txBody>
          <a:bodyPr/>
          <a:lstStyle/>
          <a:p>
            <a:r>
              <a:rPr lang="en-US" b="1" dirty="0"/>
              <a:t>References</a:t>
            </a:r>
          </a:p>
        </p:txBody>
      </p:sp>
      <p:sp>
        <p:nvSpPr>
          <p:cNvPr id="3" name="Content Placeholder 2">
            <a:extLst>
              <a:ext uri="{FF2B5EF4-FFF2-40B4-BE49-F238E27FC236}">
                <a16:creationId xmlns:a16="http://schemas.microsoft.com/office/drawing/2014/main" id="{CB101B98-D4A8-B79B-9769-B0FAB55CB4FC}"/>
              </a:ext>
            </a:extLst>
          </p:cNvPr>
          <p:cNvSpPr>
            <a:spLocks noGrp="1"/>
          </p:cNvSpPr>
          <p:nvPr>
            <p:ph idx="1"/>
          </p:nvPr>
        </p:nvSpPr>
        <p:spPr>
          <a:xfrm>
            <a:off x="1024195" y="1413952"/>
            <a:ext cx="9905999" cy="4477889"/>
          </a:xfrm>
        </p:spPr>
        <p:txBody>
          <a:bodyPr>
            <a:normAutofit fontScale="47500" lnSpcReduction="20000"/>
          </a:bodyPr>
          <a:lstStyle/>
          <a:p>
            <a:pPr algn="l"/>
            <a:r>
              <a:rPr lang="en-US" dirty="0"/>
              <a:t>Lal, B., Balakrishnan, A., Caldwell, B.M., </a:t>
            </a:r>
            <a:r>
              <a:rPr lang="en-US" dirty="0" err="1"/>
              <a:t>Buenconsejo</a:t>
            </a:r>
            <a:r>
              <a:rPr lang="en-US" dirty="0"/>
              <a:t>, R.S. and </a:t>
            </a:r>
            <a:r>
              <a:rPr lang="en-US" dirty="0" err="1"/>
              <a:t>Carioscia</a:t>
            </a:r>
            <a:r>
              <a:rPr lang="en-US" dirty="0"/>
              <a:t>, S.A. (2018). Global Trends in Space Situational Awareness (SSA) and Space Traffic Management (STM). [online] Dtic.mil. Available at: </a:t>
            </a:r>
            <a:r>
              <a:rPr lang="en-US" dirty="0">
                <a:hlinkClick r:id="rId2">
                  <a:extLst>
                    <a:ext uri="{A12FA001-AC4F-418D-AE19-62706E023703}">
                      <ahyp:hlinkClr xmlns:ahyp="http://schemas.microsoft.com/office/drawing/2018/hyperlinkcolor" val="tx"/>
                    </a:ext>
                  </a:extLst>
                </a:hlinkClick>
              </a:rPr>
              <a:t>https://apps.dtic.mil/sti/html/trecms/AD1123106/</a:t>
            </a:r>
            <a:r>
              <a:rPr lang="en-US" dirty="0"/>
              <a:t> [Accessed 8 Sep. 2025].</a:t>
            </a:r>
          </a:p>
          <a:p>
            <a:pPr algn="l"/>
            <a:r>
              <a:rPr lang="en-US" dirty="0" err="1"/>
              <a:t>Oltrogge</a:t>
            </a:r>
            <a:r>
              <a:rPr lang="en-US" dirty="0"/>
              <a:t>, D. and Alfano, S. (2024). Innovative launch collision avoidance (LCOLA) tool prioritizing accuracy, launch access and efficiency. Journal of Space Safety Engineering, 11(2), pp.243–251. </a:t>
            </a:r>
            <a:r>
              <a:rPr lang="en-US" dirty="0" err="1"/>
              <a:t>doi:</a:t>
            </a:r>
            <a:r>
              <a:rPr lang="en-US" dirty="0" err="1">
                <a:hlinkClick r:id="rId3">
                  <a:extLst>
                    <a:ext uri="{A12FA001-AC4F-418D-AE19-62706E023703}">
                      <ahyp:hlinkClr xmlns:ahyp="http://schemas.microsoft.com/office/drawing/2018/hyperlinkcolor" val="tx"/>
                    </a:ext>
                  </a:extLst>
                </a:hlinkClick>
              </a:rPr>
              <a:t>https</a:t>
            </a:r>
            <a:r>
              <a:rPr lang="en-US" dirty="0">
                <a:hlinkClick r:id="rId3">
                  <a:extLst>
                    <a:ext uri="{A12FA001-AC4F-418D-AE19-62706E023703}">
                      <ahyp:hlinkClr xmlns:ahyp="http://schemas.microsoft.com/office/drawing/2018/hyperlinkcolor" val="tx"/>
                    </a:ext>
                  </a:extLst>
                </a:hlinkClick>
              </a:rPr>
              <a:t>://doi.org/10.1016/j.jsse.2024.04.011</a:t>
            </a:r>
            <a:r>
              <a:rPr lang="en-US" dirty="0"/>
              <a:t>.</a:t>
            </a:r>
          </a:p>
          <a:p>
            <a:pPr algn="l"/>
            <a:r>
              <a:rPr lang="en-US" dirty="0" err="1"/>
              <a:t>Oltrogge</a:t>
            </a:r>
            <a:r>
              <a:rPr lang="en-US" dirty="0"/>
              <a:t>, D.L. and Alfano, S. (2019). The technical challenges of better Space Situational Awareness and Space Traffic Management. Journal of Space Safety Engineering, 6(2), pp.72–79. </a:t>
            </a:r>
            <a:r>
              <a:rPr lang="en-US" dirty="0" err="1"/>
              <a:t>doi:</a:t>
            </a:r>
            <a:r>
              <a:rPr lang="en-US" dirty="0" err="1">
                <a:hlinkClick r:id="rId4">
                  <a:extLst>
                    <a:ext uri="{A12FA001-AC4F-418D-AE19-62706E023703}">
                      <ahyp:hlinkClr xmlns:ahyp="http://schemas.microsoft.com/office/drawing/2018/hyperlinkcolor" val="tx"/>
                    </a:ext>
                  </a:extLst>
                </a:hlinkClick>
              </a:rPr>
              <a:t>https</a:t>
            </a:r>
            <a:r>
              <a:rPr lang="en-US" dirty="0">
                <a:hlinkClick r:id="rId4">
                  <a:extLst>
                    <a:ext uri="{A12FA001-AC4F-418D-AE19-62706E023703}">
                      <ahyp:hlinkClr xmlns:ahyp="http://schemas.microsoft.com/office/drawing/2018/hyperlinkcolor" val="tx"/>
                    </a:ext>
                  </a:extLst>
                </a:hlinkClick>
              </a:rPr>
              <a:t>://doi.org/10.1016/j.jsse.2019.05.004</a:t>
            </a:r>
            <a:r>
              <a:rPr lang="en-US" dirty="0"/>
              <a:t>.</a:t>
            </a:r>
          </a:p>
          <a:p>
            <a:pPr algn="l"/>
            <a:r>
              <a:rPr lang="en-US" dirty="0"/>
              <a:t>Airbus Ventures (2019). Z-SPACE: </a:t>
            </a:r>
            <a:r>
              <a:rPr lang="en-US" dirty="0" err="1"/>
              <a:t>LeoLabs</a:t>
            </a:r>
            <a:r>
              <a:rPr lang="en-US" dirty="0"/>
              <a:t> sets its sights on space situational awareness and space debris. [online] Medium. Available at: </a:t>
            </a:r>
            <a:r>
              <a:rPr lang="en-US" dirty="0">
                <a:hlinkClick r:id="rId5">
                  <a:extLst>
                    <a:ext uri="{A12FA001-AC4F-418D-AE19-62706E023703}">
                      <ahyp:hlinkClr xmlns:ahyp="http://schemas.microsoft.com/office/drawing/2018/hyperlinkcolor" val="tx"/>
                    </a:ext>
                  </a:extLst>
                </a:hlinkClick>
              </a:rPr>
              <a:t>https://medium.com/@airbus_ventures/z-space-leolabs-sets-its-sights-on-space-situational-awareness-and-space-debris-83004efb7d79</a:t>
            </a:r>
            <a:r>
              <a:rPr lang="en-US" dirty="0"/>
              <a:t> [Accessed 8 Sep. 2025].</a:t>
            </a:r>
          </a:p>
          <a:p>
            <a:pPr algn="l"/>
            <a:r>
              <a:rPr lang="en-US" dirty="0"/>
              <a:t>Lab, M.M. (2020). Space Situational Awareness: Key issues in an evolving landscape |Statement of Dr. Danielle Wood. [online] Medium. Available at: </a:t>
            </a:r>
            <a:r>
              <a:rPr lang="en-US" dirty="0">
                <a:hlinkClick r:id="rId6">
                  <a:extLst>
                    <a:ext uri="{A12FA001-AC4F-418D-AE19-62706E023703}">
                      <ahyp:hlinkClr xmlns:ahyp="http://schemas.microsoft.com/office/drawing/2018/hyperlinkcolor" val="tx"/>
                    </a:ext>
                  </a:extLst>
                </a:hlinkClick>
              </a:rPr>
              <a:t>https://medium.com/mit-</a:t>
            </a:r>
            <a:r>
              <a:rPr lang="en-US" dirty="0"/>
              <a:t> media-lab/space-situational-awareness-key-issues-in-an-evolving-landscape-statement-of-dr-danielle-wood-9085d09d4b13 [Accessed 8 Sep. 2025].</a:t>
            </a:r>
          </a:p>
          <a:p>
            <a:pPr algn="l"/>
            <a:r>
              <a:rPr lang="en-US" dirty="0"/>
              <a:t>BIS Research (2022). Key Technologies Enabling Enhanced Space </a:t>
            </a:r>
            <a:r>
              <a:rPr lang="en-US" dirty="0" err="1"/>
              <a:t>SituationalAwareness</a:t>
            </a:r>
            <a:r>
              <a:rPr lang="en-US" dirty="0"/>
              <a:t> Sensors. [online] Medium. Available at: </a:t>
            </a:r>
            <a:r>
              <a:rPr lang="en-US" dirty="0">
                <a:hlinkClick r:id="rId7">
                  <a:extLst>
                    <a:ext uri="{A12FA001-AC4F-418D-AE19-62706E023703}">
                      <ahyp:hlinkClr xmlns:ahyp="http://schemas.microsoft.com/office/drawing/2018/hyperlinkcolor" val="tx"/>
                    </a:ext>
                  </a:extLst>
                </a:hlinkClick>
              </a:rPr>
              <a:t>https://bisresearchreports.medium.com/key-technologies-enabling-enhanced-space-situational-awareness-sensors-983be0f25db4</a:t>
            </a:r>
            <a:r>
              <a:rPr lang="en-US" dirty="0"/>
              <a:t> [Accessed 8 Sep. 2025].</a:t>
            </a:r>
            <a:endParaRPr lang="en-US" dirty="0">
              <a:hlinkClick r:id="rId8">
                <a:extLst>
                  <a:ext uri="{A12FA001-AC4F-418D-AE19-62706E023703}">
                    <ahyp:hlinkClr xmlns:ahyp="http://schemas.microsoft.com/office/drawing/2018/hyperlinkcolor" val="tx"/>
                  </a:ext>
                </a:extLst>
              </a:hlinkClick>
            </a:endParaRPr>
          </a:p>
          <a:p>
            <a:r>
              <a:rPr lang="en-US" dirty="0">
                <a:hlinkClick r:id="rId8">
                  <a:extLst>
                    <a:ext uri="{A12FA001-AC4F-418D-AE19-62706E023703}">
                      <ahyp:hlinkClr xmlns:ahyp="http://schemas.microsoft.com/office/drawing/2018/hyperlinkcolor" val="tx"/>
                    </a:ext>
                  </a:extLst>
                </a:hlinkClick>
              </a:rPr>
              <a:t>Treaty on Principles Governing the Activities of States in the Exploration and Use of Outer Space, including the Moon and Other Celestial Bodies Dataset</a:t>
            </a:r>
            <a:endParaRPr lang="en-US" dirty="0"/>
          </a:p>
          <a:p>
            <a:r>
              <a:rPr lang="en-US" b="0" i="0" dirty="0">
                <a:effectLst/>
                <a:latin typeface="-apple-system"/>
              </a:rPr>
              <a:t>United States Space Force (2025). The US Space Force - America's Invisible Front Line (A Documentary Film). </a:t>
            </a:r>
            <a:r>
              <a:rPr lang="en-US" b="0" i="0" u="sng" dirty="0">
                <a:effectLst/>
                <a:latin typeface="-apple-system"/>
                <a:hlinkClick r:id="rId9">
                  <a:extLst>
                    <a:ext uri="{A12FA001-AC4F-418D-AE19-62706E023703}">
                      <ahyp:hlinkClr xmlns:ahyp="http://schemas.microsoft.com/office/drawing/2018/hyperlinkcolor" val="tx"/>
                    </a:ext>
                  </a:extLst>
                </a:hlinkClick>
              </a:rPr>
              <a:t>https://www.youtube.com/watch?v=Qn938Gm6axQ</a:t>
            </a:r>
            <a:endParaRPr lang="en-US" dirty="0"/>
          </a:p>
        </p:txBody>
      </p:sp>
      <p:pic>
        <p:nvPicPr>
          <p:cNvPr id="4" name="Picture 3">
            <a:extLst>
              <a:ext uri="{FF2B5EF4-FFF2-40B4-BE49-F238E27FC236}">
                <a16:creationId xmlns:a16="http://schemas.microsoft.com/office/drawing/2014/main" id="{4642305A-C100-93E4-AD1F-00FDF0B1D8BF}"/>
              </a:ext>
            </a:extLst>
          </p:cNvPr>
          <p:cNvPicPr>
            <a:picLocks noChangeAspect="1"/>
          </p:cNvPicPr>
          <p:nvPr/>
        </p:nvPicPr>
        <p:blipFill>
          <a:blip r:embed="rId10"/>
          <a:srcRect/>
          <a:stretch/>
        </p:blipFill>
        <p:spPr>
          <a:xfrm>
            <a:off x="10603694" y="725208"/>
            <a:ext cx="1030313" cy="1030313"/>
          </a:xfrm>
          <a:prstGeom prst="rect">
            <a:avLst/>
          </a:prstGeom>
        </p:spPr>
      </p:pic>
      <p:pic>
        <p:nvPicPr>
          <p:cNvPr id="5" name="Camera 4">
            <a:extLst>
              <a:ext uri="{FF2B5EF4-FFF2-40B4-BE49-F238E27FC236}">
                <a16:creationId xmlns:a16="http://schemas.microsoft.com/office/drawing/2014/main" id="{0025F03E-0843-7CFB-07AC-24622038A6B9}"/>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CC58B194-C92C-9C97-A5D1-66D97402AE59}"/>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CF533A47-3EC7-5356-315C-763E161B53ED}"/>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8" name="Camera 7">
            <a:extLst>
              <a:ext uri="{FF2B5EF4-FFF2-40B4-BE49-F238E27FC236}">
                <a16:creationId xmlns:a16="http://schemas.microsoft.com/office/drawing/2014/main" id="{EC957788-A78E-1F4F-B716-4B107643B979}"/>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AA4176EE-62D6-0BFD-01F1-78DCA7A6E992}"/>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946ED847-7D0E-0822-5D31-640D301C05C9}"/>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F43EFDDD-CD11-BC15-575B-FF3D860C1984}"/>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D77AB421-957F-0E89-B996-D03A0F1C08C5}"/>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503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ACF7-325A-0ADA-AF91-6FBA8456C6ED}"/>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B202F8A1-8AE2-F59D-9EE0-1470BC84B954}"/>
              </a:ext>
            </a:extLst>
          </p:cNvPr>
          <p:cNvSpPr>
            <a:spLocks noGrp="1"/>
          </p:cNvSpPr>
          <p:nvPr>
            <p:ph idx="1"/>
          </p:nvPr>
        </p:nvSpPr>
        <p:spPr>
          <a:xfrm>
            <a:off x="1141412" y="1872959"/>
            <a:ext cx="10155237" cy="4070641"/>
          </a:xfrm>
        </p:spPr>
        <p:txBody>
          <a:bodyPr>
            <a:normAutofit/>
          </a:bodyPr>
          <a:lstStyle/>
          <a:p>
            <a:r>
              <a:rPr lang="en-US" dirty="0"/>
              <a:t>Problem Statement / Target Users</a:t>
            </a:r>
          </a:p>
          <a:p>
            <a:r>
              <a:rPr lang="en-US" dirty="0"/>
              <a:t>Solution</a:t>
            </a:r>
            <a:endParaRPr lang="en-US" i="1" dirty="0"/>
          </a:p>
          <a:p>
            <a:r>
              <a:rPr lang="en-US" dirty="0"/>
              <a:t>SaaS User Interface/ Anomaly Detection Engine PoC Demo</a:t>
            </a:r>
          </a:p>
          <a:p>
            <a:r>
              <a:rPr lang="en-US" dirty="0"/>
              <a:t>Our Model’s Approach/ Evaluation Metrics</a:t>
            </a:r>
          </a:p>
          <a:p>
            <a:r>
              <a:rPr lang="en-US" dirty="0"/>
              <a:t>Use Cases/ Impact</a:t>
            </a:r>
            <a:endParaRPr lang="en-US" i="1" dirty="0"/>
          </a:p>
          <a:p>
            <a:r>
              <a:rPr lang="en-US" dirty="0"/>
              <a:t>Considerations/ Conclusion</a:t>
            </a:r>
          </a:p>
        </p:txBody>
      </p:sp>
      <p:pic>
        <p:nvPicPr>
          <p:cNvPr id="4" name="Picture 3">
            <a:extLst>
              <a:ext uri="{FF2B5EF4-FFF2-40B4-BE49-F238E27FC236}">
                <a16:creationId xmlns:a16="http://schemas.microsoft.com/office/drawing/2014/main" id="{B0DE1F47-F7E5-4498-459C-869E366E17E0}"/>
              </a:ext>
            </a:extLst>
          </p:cNvPr>
          <p:cNvPicPr>
            <a:picLocks noChangeAspect="1"/>
          </p:cNvPicPr>
          <p:nvPr/>
        </p:nvPicPr>
        <p:blipFill>
          <a:blip r:embed="rId2"/>
          <a:srcRect/>
          <a:stretch/>
        </p:blipFill>
        <p:spPr>
          <a:xfrm>
            <a:off x="10799064" y="111506"/>
            <a:ext cx="1010157" cy="1010157"/>
          </a:xfrm>
          <a:prstGeom prst="rect">
            <a:avLst/>
          </a:prstGeom>
        </p:spPr>
      </p:pic>
    </p:spTree>
    <p:extLst>
      <p:ext uri="{BB962C8B-B14F-4D97-AF65-F5344CB8AC3E}">
        <p14:creationId xmlns:p14="http://schemas.microsoft.com/office/powerpoint/2010/main" val="371486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10;&#10;AI-generated content may be incorrect.">
            <a:extLst>
              <a:ext uri="{FF2B5EF4-FFF2-40B4-BE49-F238E27FC236}">
                <a16:creationId xmlns:a16="http://schemas.microsoft.com/office/drawing/2014/main" id="{971F405B-3D3D-C6BA-DC7F-F5EA954A8906}"/>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05602D8-56D2-6887-C23C-7FB7E8AA1289}"/>
              </a:ext>
            </a:extLst>
          </p:cNvPr>
          <p:cNvSpPr>
            <a:spLocks noGrp="1"/>
          </p:cNvSpPr>
          <p:nvPr>
            <p:ph type="title"/>
          </p:nvPr>
        </p:nvSpPr>
        <p:spPr>
          <a:xfrm>
            <a:off x="1141413" y="355508"/>
            <a:ext cx="9905998" cy="1478570"/>
          </a:xfrm>
        </p:spPr>
        <p:txBody>
          <a:bodyPr/>
          <a:lstStyle/>
          <a:p>
            <a:r>
              <a:rPr lang="en-US" b="1" dirty="0">
                <a:solidFill>
                  <a:schemeClr val="bg1"/>
                </a:solidFill>
              </a:rPr>
              <a:t>The problem</a:t>
            </a:r>
          </a:p>
        </p:txBody>
      </p:sp>
      <p:sp>
        <p:nvSpPr>
          <p:cNvPr id="3" name="Content Placeholder 2">
            <a:extLst>
              <a:ext uri="{FF2B5EF4-FFF2-40B4-BE49-F238E27FC236}">
                <a16:creationId xmlns:a16="http://schemas.microsoft.com/office/drawing/2014/main" id="{898F1151-D965-1D92-9F94-47AED946D4C0}"/>
              </a:ext>
            </a:extLst>
          </p:cNvPr>
          <p:cNvSpPr>
            <a:spLocks noGrp="1"/>
          </p:cNvSpPr>
          <p:nvPr>
            <p:ph idx="1"/>
          </p:nvPr>
        </p:nvSpPr>
        <p:spPr>
          <a:xfrm>
            <a:off x="901089" y="1544368"/>
            <a:ext cx="10386646" cy="4774952"/>
          </a:xfrm>
        </p:spPr>
        <p:txBody>
          <a:bodyPr>
            <a:noAutofit/>
          </a:bodyPr>
          <a:lstStyle/>
          <a:p>
            <a:pPr>
              <a:lnSpc>
                <a:spcPct val="110000"/>
              </a:lnSpc>
              <a:spcBef>
                <a:spcPts val="1800"/>
              </a:spcBef>
            </a:pPr>
            <a:r>
              <a:rPr lang="en-US" sz="2800" b="1" dirty="0">
                <a:solidFill>
                  <a:schemeClr val="bg1"/>
                </a:solidFill>
              </a:rPr>
              <a:t>Crowded Orbits</a:t>
            </a:r>
            <a:r>
              <a:rPr lang="en-US" sz="2800" dirty="0">
                <a:solidFill>
                  <a:schemeClr val="bg1"/>
                </a:solidFill>
              </a:rPr>
              <a:t>: </a:t>
            </a:r>
          </a:p>
          <a:p>
            <a:pPr lvl="1">
              <a:lnSpc>
                <a:spcPct val="110000"/>
              </a:lnSpc>
              <a:spcBef>
                <a:spcPts val="1800"/>
              </a:spcBef>
            </a:pPr>
            <a:r>
              <a:rPr lang="en-US" dirty="0">
                <a:solidFill>
                  <a:schemeClr val="bg1"/>
                </a:solidFill>
              </a:rPr>
              <a:t>As satellite launches accelerate, 46,000+ trackable space objects and 500,000+ smaller space debris threaten collisions with satellites </a:t>
            </a:r>
          </a:p>
          <a:p>
            <a:pPr>
              <a:lnSpc>
                <a:spcPct val="110000"/>
              </a:lnSpc>
              <a:spcBef>
                <a:spcPts val="1800"/>
              </a:spcBef>
            </a:pPr>
            <a:r>
              <a:rPr lang="en-US" sz="2800" b="1" dirty="0">
                <a:solidFill>
                  <a:schemeClr val="bg1"/>
                </a:solidFill>
              </a:rPr>
              <a:t>No Global Framework</a:t>
            </a:r>
            <a:r>
              <a:rPr lang="en-US" sz="2800" dirty="0">
                <a:solidFill>
                  <a:schemeClr val="bg1"/>
                </a:solidFill>
              </a:rPr>
              <a:t>:</a:t>
            </a:r>
          </a:p>
          <a:p>
            <a:pPr lvl="1">
              <a:lnSpc>
                <a:spcPct val="110000"/>
              </a:lnSpc>
              <a:spcBef>
                <a:spcPts val="1800"/>
              </a:spcBef>
            </a:pPr>
            <a:r>
              <a:rPr lang="en-US" dirty="0">
                <a:solidFill>
                  <a:schemeClr val="bg1"/>
                </a:solidFill>
              </a:rPr>
              <a:t>Nations with </a:t>
            </a:r>
            <a:r>
              <a:rPr lang="en-US" b="1" dirty="0">
                <a:solidFill>
                  <a:schemeClr val="bg1"/>
                </a:solidFill>
              </a:rPr>
              <a:t>partial SSA </a:t>
            </a:r>
            <a:r>
              <a:rPr lang="en-US" dirty="0">
                <a:solidFill>
                  <a:schemeClr val="bg1"/>
                </a:solidFill>
              </a:rPr>
              <a:t>or </a:t>
            </a:r>
            <a:r>
              <a:rPr lang="en-US" b="1" dirty="0">
                <a:solidFill>
                  <a:schemeClr val="bg1"/>
                </a:solidFill>
              </a:rPr>
              <a:t>unknown SSA capabilities </a:t>
            </a:r>
            <a:r>
              <a:rPr lang="en-US" dirty="0">
                <a:solidFill>
                  <a:schemeClr val="bg1"/>
                </a:solidFill>
              </a:rPr>
              <a:t>need independent, yet interoperable systems; without cooperation, collisions and mistrust will escalate</a:t>
            </a:r>
          </a:p>
          <a:p>
            <a:pPr>
              <a:lnSpc>
                <a:spcPct val="110000"/>
              </a:lnSpc>
              <a:spcBef>
                <a:spcPts val="1800"/>
              </a:spcBef>
            </a:pPr>
            <a:r>
              <a:rPr lang="en-US" sz="2800" b="1" dirty="0">
                <a:solidFill>
                  <a:schemeClr val="bg1"/>
                </a:solidFill>
              </a:rPr>
              <a:t>Unreliable Tracking</a:t>
            </a:r>
            <a:r>
              <a:rPr lang="en-US" sz="2800" dirty="0">
                <a:solidFill>
                  <a:schemeClr val="bg1"/>
                </a:solidFill>
              </a:rPr>
              <a:t>:</a:t>
            </a:r>
          </a:p>
          <a:p>
            <a:pPr lvl="1">
              <a:lnSpc>
                <a:spcPct val="110000"/>
              </a:lnSpc>
              <a:spcBef>
                <a:spcPts val="1800"/>
              </a:spcBef>
            </a:pPr>
            <a:r>
              <a:rPr lang="en-US" dirty="0">
                <a:solidFill>
                  <a:schemeClr val="bg1"/>
                </a:solidFill>
              </a:rPr>
              <a:t>These target nations rely on systems that give errors, no real collision warnings, and incomplete coverage, leaving them without reliable warnings</a:t>
            </a:r>
            <a:endParaRPr lang="en-US" sz="2400" dirty="0">
              <a:solidFill>
                <a:schemeClr val="bg1"/>
              </a:solidFill>
            </a:endParaRPr>
          </a:p>
        </p:txBody>
      </p:sp>
      <p:pic>
        <p:nvPicPr>
          <p:cNvPr id="4" name="Picture 3">
            <a:extLst>
              <a:ext uri="{FF2B5EF4-FFF2-40B4-BE49-F238E27FC236}">
                <a16:creationId xmlns:a16="http://schemas.microsoft.com/office/drawing/2014/main" id="{AE867EB5-8E6B-A9F2-CDBA-A3F8D3873DA1}"/>
              </a:ext>
            </a:extLst>
          </p:cNvPr>
          <p:cNvPicPr>
            <a:picLocks noChangeAspect="1"/>
          </p:cNvPicPr>
          <p:nvPr/>
        </p:nvPicPr>
        <p:blipFill>
          <a:blip r:embed="rId3"/>
          <a:srcRect/>
          <a:stretch/>
        </p:blipFill>
        <p:spPr>
          <a:xfrm>
            <a:off x="10799064" y="111506"/>
            <a:ext cx="1010157" cy="1010157"/>
          </a:xfrm>
          <a:prstGeom prst="rect">
            <a:avLst/>
          </a:prstGeom>
        </p:spPr>
      </p:pic>
    </p:spTree>
    <p:extLst>
      <p:ext uri="{BB962C8B-B14F-4D97-AF65-F5344CB8AC3E}">
        <p14:creationId xmlns:p14="http://schemas.microsoft.com/office/powerpoint/2010/main" val="3313684247"/>
      </p:ext>
    </p:extLst>
  </p:cSld>
  <p:clrMapOvr>
    <a:masterClrMapping/>
  </p:clrMapOvr>
  <mc:AlternateContent xmlns:mc="http://schemas.openxmlformats.org/markup-compatibility/2006" xmlns:p14="http://schemas.microsoft.com/office/powerpoint/2010/main">
    <mc:Choice Requires="p14">
      <p:transition spd="slow" p14:dur="2000" advTm="50862"/>
    </mc:Choice>
    <mc:Fallback xmlns="">
      <p:transition spd="slow" advTm="50862"/>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alpha val="30000"/>
          </a:schemeClr>
        </a:solidFill>
        <a:effectLst/>
      </p:bgPr>
    </p:bg>
    <p:spTree>
      <p:nvGrpSpPr>
        <p:cNvPr id="1" name=""/>
        <p:cNvGrpSpPr/>
        <p:nvPr/>
      </p:nvGrpSpPr>
      <p:grpSpPr>
        <a:xfrm>
          <a:off x="0" y="0"/>
          <a:ext cx="0" cy="0"/>
          <a:chOff x="0" y="0"/>
          <a:chExt cx="0" cy="0"/>
        </a:xfrm>
      </p:grpSpPr>
      <p:pic>
        <p:nvPicPr>
          <p:cNvPr id="4" name="Content Placeholder 5" descr="A global map of SSA capabilities color-coded by country">
            <a:extLst>
              <a:ext uri="{FF2B5EF4-FFF2-40B4-BE49-F238E27FC236}">
                <a16:creationId xmlns:a16="http://schemas.microsoft.com/office/drawing/2014/main" id="{6D945FF5-6047-A367-15D7-7AFB8FC018B3}"/>
              </a:ext>
            </a:extLst>
          </p:cNvPr>
          <p:cNvPicPr>
            <a:picLocks noGrp="1" noChangeAspect="1"/>
          </p:cNvPicPr>
          <p:nvPr>
            <p:ph idx="1"/>
          </p:nvPr>
        </p:nvPicPr>
        <p:blipFill>
          <a:blip r:embed="rId2"/>
          <a:stretch>
            <a:fillRect/>
          </a:stretch>
        </p:blipFill>
        <p:spPr>
          <a:xfrm>
            <a:off x="691320" y="0"/>
            <a:ext cx="10594828" cy="6858000"/>
          </a:xfrm>
        </p:spPr>
      </p:pic>
      <p:pic>
        <p:nvPicPr>
          <p:cNvPr id="5" name="Picture 4">
            <a:extLst>
              <a:ext uri="{FF2B5EF4-FFF2-40B4-BE49-F238E27FC236}">
                <a16:creationId xmlns:a16="http://schemas.microsoft.com/office/drawing/2014/main" id="{B11F7A4B-1B98-C872-ECB8-C95E9EF8E0CA}"/>
              </a:ext>
            </a:extLst>
          </p:cNvPr>
          <p:cNvPicPr>
            <a:picLocks noChangeAspect="1"/>
          </p:cNvPicPr>
          <p:nvPr/>
        </p:nvPicPr>
        <p:blipFill>
          <a:blip r:embed="rId3"/>
          <a:srcRect/>
          <a:stretch/>
        </p:blipFill>
        <p:spPr>
          <a:xfrm>
            <a:off x="11219688" y="-53086"/>
            <a:ext cx="1010157" cy="1010157"/>
          </a:xfrm>
          <a:prstGeom prst="rect">
            <a:avLst/>
          </a:prstGeom>
        </p:spPr>
      </p:pic>
    </p:spTree>
    <p:extLst>
      <p:ext uri="{BB962C8B-B14F-4D97-AF65-F5344CB8AC3E}">
        <p14:creationId xmlns:p14="http://schemas.microsoft.com/office/powerpoint/2010/main" val="29070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hidden="1">
            <a:extLst>
              <a:ext uri="{FF2B5EF4-FFF2-40B4-BE49-F238E27FC236}">
                <a16:creationId xmlns:a16="http://schemas.microsoft.com/office/drawing/2014/main" id="{2F96867D-54B3-D804-2DAD-824F83B716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8" name="Objeto 7" hidden="1">
                        <a:extLst>
                          <a:ext uri="{FF2B5EF4-FFF2-40B4-BE49-F238E27FC236}">
                            <a16:creationId xmlns:a16="http://schemas.microsoft.com/office/drawing/2014/main" id="{2F96867D-54B3-D804-2DAD-824F83B716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5C52F16-B90E-D984-5F64-F233CA84A30D}"/>
              </a:ext>
            </a:extLst>
          </p:cNvPr>
          <p:cNvSpPr>
            <a:spLocks noGrp="1"/>
          </p:cNvSpPr>
          <p:nvPr>
            <p:ph type="title"/>
          </p:nvPr>
        </p:nvSpPr>
        <p:spPr>
          <a:xfrm>
            <a:off x="666319" y="381390"/>
            <a:ext cx="11091421" cy="485775"/>
          </a:xfrm>
        </p:spPr>
        <p:txBody>
          <a:bodyPr vert="horz">
            <a:noAutofit/>
          </a:bodyPr>
          <a:lstStyle/>
          <a:p>
            <a:r>
              <a:rPr lang="en-US" sz="3600" b="1" dirty="0">
                <a:latin typeface="Tw Cen MT" panose="020B0602020104020603" pitchFamily="34" charset="0"/>
              </a:rPr>
              <a:t>Solution Vision: </a:t>
            </a:r>
            <a:r>
              <a:rPr lang="en-US" sz="3600" dirty="0">
                <a:solidFill>
                  <a:schemeClr val="tx1">
                    <a:lumMod val="75000"/>
                    <a:lumOff val="25000"/>
                  </a:schemeClr>
                </a:solidFill>
                <a:latin typeface="Tw Cen MT" panose="020B0602020104020603" pitchFamily="34" charset="0"/>
              </a:rPr>
              <a:t>Orbit Guardian </a:t>
            </a:r>
            <a:r>
              <a:rPr kumimoji="0" lang="es-AR" sz="3600" i="0" u="none" strike="noStrike" kern="1200" cap="none" spc="0" normalizeH="0" baseline="0" noProof="0" dirty="0">
                <a:ln>
                  <a:noFill/>
                </a:ln>
                <a:solidFill>
                  <a:schemeClr val="tx1">
                    <a:lumMod val="75000"/>
                    <a:lumOff val="25000"/>
                  </a:schemeClr>
                </a:solidFill>
                <a:effectLst/>
                <a:uLnTx/>
                <a:uFillTx/>
                <a:latin typeface="Tw Cen MT" panose="020B0602020104020603" pitchFamily="34" charset="0"/>
                <a:ea typeface="+mn-ea"/>
                <a:cs typeface="+mn-cs"/>
              </a:rPr>
              <a:t>Global SaaS Platform</a:t>
            </a:r>
            <a:br>
              <a:rPr lang="es-AR" sz="3600" dirty="0">
                <a:solidFill>
                  <a:schemeClr val="tx1"/>
                </a:solidFill>
                <a:latin typeface="Tw Cen MT" panose="020B0602020104020603" pitchFamily="34" charset="0"/>
              </a:rPr>
            </a:br>
            <a:endParaRPr lang="en-US" sz="3600" dirty="0">
              <a:latin typeface="Tw Cen MT" panose="020B0602020104020603" pitchFamily="34" charset="0"/>
            </a:endParaRPr>
          </a:p>
        </p:txBody>
      </p:sp>
      <p:grpSp>
        <p:nvGrpSpPr>
          <p:cNvPr id="7" name="Group 185697">
            <a:extLst>
              <a:ext uri="{FF2B5EF4-FFF2-40B4-BE49-F238E27FC236}">
                <a16:creationId xmlns:a16="http://schemas.microsoft.com/office/drawing/2014/main" id="{C20DF8B4-1B1A-6A19-0997-7CB8CCC78521}"/>
              </a:ext>
            </a:extLst>
          </p:cNvPr>
          <p:cNvGrpSpPr/>
          <p:nvPr/>
        </p:nvGrpSpPr>
        <p:grpSpPr>
          <a:xfrm>
            <a:off x="371476" y="1578163"/>
            <a:ext cx="3919230" cy="3779965"/>
            <a:chOff x="5781676" y="4494214"/>
            <a:chExt cx="865188" cy="750888"/>
          </a:xfrm>
        </p:grpSpPr>
        <p:sp>
          <p:nvSpPr>
            <p:cNvPr id="9" name="Freeform 1055">
              <a:extLst>
                <a:ext uri="{FF2B5EF4-FFF2-40B4-BE49-F238E27FC236}">
                  <a16:creationId xmlns:a16="http://schemas.microsoft.com/office/drawing/2014/main" id="{896286E3-1C80-93DD-C195-E8BF951180BE}"/>
                </a:ext>
              </a:extLst>
            </p:cNvPr>
            <p:cNvSpPr>
              <a:spLocks noEditPoints="1"/>
            </p:cNvSpPr>
            <p:nvPr/>
          </p:nvSpPr>
          <p:spPr bwMode="auto">
            <a:xfrm>
              <a:off x="5781676" y="4494214"/>
              <a:ext cx="668338" cy="750888"/>
            </a:xfrm>
            <a:custGeom>
              <a:avLst/>
              <a:gdLst>
                <a:gd name="T0" fmla="*/ 41 w 421"/>
                <a:gd name="T1" fmla="*/ 473 h 473"/>
                <a:gd name="T2" fmla="*/ 41 w 421"/>
                <a:gd name="T3" fmla="*/ 473 h 473"/>
                <a:gd name="T4" fmla="*/ 230 w 421"/>
                <a:gd name="T5" fmla="*/ 0 h 473"/>
                <a:gd name="T6" fmla="*/ 0 w 421"/>
                <a:gd name="T7" fmla="*/ 401 h 473"/>
                <a:gd name="T8" fmla="*/ 41 w 421"/>
                <a:gd name="T9" fmla="*/ 473 h 473"/>
                <a:gd name="T10" fmla="*/ 230 w 421"/>
                <a:gd name="T11" fmla="*/ 144 h 473"/>
                <a:gd name="T12" fmla="*/ 230 w 421"/>
                <a:gd name="T13" fmla="*/ 144 h 473"/>
                <a:gd name="T14" fmla="*/ 230 w 421"/>
                <a:gd name="T15" fmla="*/ 144 h 473"/>
                <a:gd name="T16" fmla="*/ 337 w 421"/>
                <a:gd name="T17" fmla="*/ 329 h 473"/>
                <a:gd name="T18" fmla="*/ 421 w 421"/>
                <a:gd name="T19" fmla="*/ 329 h 473"/>
                <a:gd name="T20" fmla="*/ 230 w 421"/>
                <a:gd name="T21" fmla="*/ 0 h 473"/>
                <a:gd name="T22" fmla="*/ 230 w 421"/>
                <a:gd name="T23" fmla="*/ 0 h 473"/>
                <a:gd name="T24" fmla="*/ 230 w 421"/>
                <a:gd name="T2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73">
                  <a:moveTo>
                    <a:pt x="41" y="473"/>
                  </a:moveTo>
                  <a:lnTo>
                    <a:pt x="41" y="473"/>
                  </a:lnTo>
                  <a:close/>
                  <a:moveTo>
                    <a:pt x="230" y="0"/>
                  </a:moveTo>
                  <a:lnTo>
                    <a:pt x="0" y="401"/>
                  </a:lnTo>
                  <a:lnTo>
                    <a:pt x="41" y="473"/>
                  </a:lnTo>
                  <a:lnTo>
                    <a:pt x="230" y="144"/>
                  </a:lnTo>
                  <a:lnTo>
                    <a:pt x="230" y="144"/>
                  </a:lnTo>
                  <a:lnTo>
                    <a:pt x="230" y="144"/>
                  </a:lnTo>
                  <a:lnTo>
                    <a:pt x="337" y="329"/>
                  </a:lnTo>
                  <a:lnTo>
                    <a:pt x="421" y="329"/>
                  </a:lnTo>
                  <a:lnTo>
                    <a:pt x="230" y="0"/>
                  </a:lnTo>
                  <a:close/>
                  <a:moveTo>
                    <a:pt x="230" y="0"/>
                  </a:moveTo>
                  <a:lnTo>
                    <a:pt x="2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 name="Freeform 1056">
              <a:extLst>
                <a:ext uri="{FF2B5EF4-FFF2-40B4-BE49-F238E27FC236}">
                  <a16:creationId xmlns:a16="http://schemas.microsoft.com/office/drawing/2014/main" id="{544E1A49-B296-A897-B9E4-EB124FBE2812}"/>
                </a:ext>
              </a:extLst>
            </p:cNvPr>
            <p:cNvSpPr>
              <a:spLocks noEditPoints="1"/>
            </p:cNvSpPr>
            <p:nvPr/>
          </p:nvSpPr>
          <p:spPr bwMode="auto">
            <a:xfrm>
              <a:off x="5781676" y="4494214"/>
              <a:ext cx="668338" cy="750888"/>
            </a:xfrm>
            <a:custGeom>
              <a:avLst/>
              <a:gdLst>
                <a:gd name="T0" fmla="*/ 41 w 421"/>
                <a:gd name="T1" fmla="*/ 473 h 473"/>
                <a:gd name="T2" fmla="*/ 41 w 421"/>
                <a:gd name="T3" fmla="*/ 473 h 473"/>
                <a:gd name="T4" fmla="*/ 230 w 421"/>
                <a:gd name="T5" fmla="*/ 0 h 473"/>
                <a:gd name="T6" fmla="*/ 0 w 421"/>
                <a:gd name="T7" fmla="*/ 401 h 473"/>
                <a:gd name="T8" fmla="*/ 41 w 421"/>
                <a:gd name="T9" fmla="*/ 473 h 473"/>
                <a:gd name="T10" fmla="*/ 230 w 421"/>
                <a:gd name="T11" fmla="*/ 144 h 473"/>
                <a:gd name="T12" fmla="*/ 230 w 421"/>
                <a:gd name="T13" fmla="*/ 144 h 473"/>
                <a:gd name="T14" fmla="*/ 230 w 421"/>
                <a:gd name="T15" fmla="*/ 144 h 473"/>
                <a:gd name="T16" fmla="*/ 337 w 421"/>
                <a:gd name="T17" fmla="*/ 329 h 473"/>
                <a:gd name="T18" fmla="*/ 421 w 421"/>
                <a:gd name="T19" fmla="*/ 329 h 473"/>
                <a:gd name="T20" fmla="*/ 230 w 421"/>
                <a:gd name="T21" fmla="*/ 0 h 473"/>
                <a:gd name="T22" fmla="*/ 230 w 421"/>
                <a:gd name="T23" fmla="*/ 0 h 473"/>
                <a:gd name="T24" fmla="*/ 230 w 421"/>
                <a:gd name="T2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73">
                  <a:moveTo>
                    <a:pt x="41" y="473"/>
                  </a:moveTo>
                  <a:lnTo>
                    <a:pt x="41" y="473"/>
                  </a:lnTo>
                  <a:moveTo>
                    <a:pt x="230" y="0"/>
                  </a:moveTo>
                  <a:lnTo>
                    <a:pt x="0" y="401"/>
                  </a:lnTo>
                  <a:lnTo>
                    <a:pt x="41" y="473"/>
                  </a:lnTo>
                  <a:lnTo>
                    <a:pt x="230" y="144"/>
                  </a:lnTo>
                  <a:lnTo>
                    <a:pt x="230" y="144"/>
                  </a:lnTo>
                  <a:lnTo>
                    <a:pt x="230" y="144"/>
                  </a:lnTo>
                  <a:lnTo>
                    <a:pt x="337" y="329"/>
                  </a:lnTo>
                  <a:lnTo>
                    <a:pt x="421" y="329"/>
                  </a:lnTo>
                  <a:lnTo>
                    <a:pt x="230" y="0"/>
                  </a:lnTo>
                  <a:moveTo>
                    <a:pt x="230" y="0"/>
                  </a:move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 name="Freeform 1057">
              <a:extLst>
                <a:ext uri="{FF2B5EF4-FFF2-40B4-BE49-F238E27FC236}">
                  <a16:creationId xmlns:a16="http://schemas.microsoft.com/office/drawing/2014/main" id="{FF2C372D-CD2A-C2FB-B75A-6B76C3B8CD24}"/>
                </a:ext>
              </a:extLst>
            </p:cNvPr>
            <p:cNvSpPr>
              <a:spLocks noEditPoints="1"/>
            </p:cNvSpPr>
            <p:nvPr/>
          </p:nvSpPr>
          <p:spPr bwMode="auto">
            <a:xfrm>
              <a:off x="5846764" y="4722814"/>
              <a:ext cx="800100" cy="522288"/>
            </a:xfrm>
            <a:custGeom>
              <a:avLst/>
              <a:gdLst>
                <a:gd name="T0" fmla="*/ 0 w 504"/>
                <a:gd name="T1" fmla="*/ 329 h 329"/>
                <a:gd name="T2" fmla="*/ 0 w 504"/>
                <a:gd name="T3" fmla="*/ 329 h 329"/>
                <a:gd name="T4" fmla="*/ 0 w 504"/>
                <a:gd name="T5" fmla="*/ 329 h 329"/>
                <a:gd name="T6" fmla="*/ 0 w 504"/>
                <a:gd name="T7" fmla="*/ 329 h 329"/>
                <a:gd name="T8" fmla="*/ 189 w 504"/>
                <a:gd name="T9" fmla="*/ 0 h 329"/>
                <a:gd name="T10" fmla="*/ 0 w 504"/>
                <a:gd name="T11" fmla="*/ 329 h 329"/>
                <a:gd name="T12" fmla="*/ 462 w 504"/>
                <a:gd name="T13" fmla="*/ 329 h 329"/>
                <a:gd name="T14" fmla="*/ 504 w 504"/>
                <a:gd name="T15" fmla="*/ 257 h 329"/>
                <a:gd name="T16" fmla="*/ 124 w 504"/>
                <a:gd name="T17" fmla="*/ 257 h 329"/>
                <a:gd name="T18" fmla="*/ 124 w 504"/>
                <a:gd name="T19" fmla="*/ 257 h 329"/>
                <a:gd name="T20" fmla="*/ 124 w 504"/>
                <a:gd name="T21" fmla="*/ 257 h 329"/>
                <a:gd name="T22" fmla="*/ 232 w 504"/>
                <a:gd name="T23" fmla="*/ 72 h 329"/>
                <a:gd name="T24" fmla="*/ 189 w 504"/>
                <a:gd name="T2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329">
                  <a:moveTo>
                    <a:pt x="0" y="329"/>
                  </a:moveTo>
                  <a:lnTo>
                    <a:pt x="0" y="329"/>
                  </a:lnTo>
                  <a:lnTo>
                    <a:pt x="0" y="329"/>
                  </a:lnTo>
                  <a:lnTo>
                    <a:pt x="0" y="329"/>
                  </a:lnTo>
                  <a:close/>
                  <a:moveTo>
                    <a:pt x="189" y="0"/>
                  </a:moveTo>
                  <a:lnTo>
                    <a:pt x="0" y="329"/>
                  </a:lnTo>
                  <a:lnTo>
                    <a:pt x="462" y="329"/>
                  </a:lnTo>
                  <a:lnTo>
                    <a:pt x="504" y="257"/>
                  </a:lnTo>
                  <a:lnTo>
                    <a:pt x="124" y="257"/>
                  </a:lnTo>
                  <a:lnTo>
                    <a:pt x="124" y="257"/>
                  </a:lnTo>
                  <a:lnTo>
                    <a:pt x="124" y="257"/>
                  </a:lnTo>
                  <a:lnTo>
                    <a:pt x="232" y="72"/>
                  </a:lnTo>
                  <a:lnTo>
                    <a:pt x="18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 name="Freeform 1058">
              <a:extLst>
                <a:ext uri="{FF2B5EF4-FFF2-40B4-BE49-F238E27FC236}">
                  <a16:creationId xmlns:a16="http://schemas.microsoft.com/office/drawing/2014/main" id="{F6168660-89B8-786B-8CA4-9570490291B7}"/>
                </a:ext>
              </a:extLst>
            </p:cNvPr>
            <p:cNvSpPr>
              <a:spLocks noEditPoints="1"/>
            </p:cNvSpPr>
            <p:nvPr/>
          </p:nvSpPr>
          <p:spPr bwMode="auto">
            <a:xfrm>
              <a:off x="5846764" y="4722814"/>
              <a:ext cx="800100" cy="522288"/>
            </a:xfrm>
            <a:custGeom>
              <a:avLst/>
              <a:gdLst>
                <a:gd name="T0" fmla="*/ 0 w 504"/>
                <a:gd name="T1" fmla="*/ 329 h 329"/>
                <a:gd name="T2" fmla="*/ 0 w 504"/>
                <a:gd name="T3" fmla="*/ 329 h 329"/>
                <a:gd name="T4" fmla="*/ 0 w 504"/>
                <a:gd name="T5" fmla="*/ 329 h 329"/>
                <a:gd name="T6" fmla="*/ 0 w 504"/>
                <a:gd name="T7" fmla="*/ 329 h 329"/>
                <a:gd name="T8" fmla="*/ 189 w 504"/>
                <a:gd name="T9" fmla="*/ 0 h 329"/>
                <a:gd name="T10" fmla="*/ 0 w 504"/>
                <a:gd name="T11" fmla="*/ 329 h 329"/>
                <a:gd name="T12" fmla="*/ 462 w 504"/>
                <a:gd name="T13" fmla="*/ 329 h 329"/>
                <a:gd name="T14" fmla="*/ 504 w 504"/>
                <a:gd name="T15" fmla="*/ 257 h 329"/>
                <a:gd name="T16" fmla="*/ 124 w 504"/>
                <a:gd name="T17" fmla="*/ 257 h 329"/>
                <a:gd name="T18" fmla="*/ 124 w 504"/>
                <a:gd name="T19" fmla="*/ 257 h 329"/>
                <a:gd name="T20" fmla="*/ 124 w 504"/>
                <a:gd name="T21" fmla="*/ 257 h 329"/>
                <a:gd name="T22" fmla="*/ 232 w 504"/>
                <a:gd name="T23" fmla="*/ 72 h 329"/>
                <a:gd name="T24" fmla="*/ 189 w 504"/>
                <a:gd name="T2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329">
                  <a:moveTo>
                    <a:pt x="0" y="329"/>
                  </a:moveTo>
                  <a:lnTo>
                    <a:pt x="0" y="329"/>
                  </a:lnTo>
                  <a:lnTo>
                    <a:pt x="0" y="329"/>
                  </a:lnTo>
                  <a:lnTo>
                    <a:pt x="0" y="329"/>
                  </a:lnTo>
                  <a:moveTo>
                    <a:pt x="189" y="0"/>
                  </a:moveTo>
                  <a:lnTo>
                    <a:pt x="0" y="329"/>
                  </a:lnTo>
                  <a:lnTo>
                    <a:pt x="462" y="329"/>
                  </a:lnTo>
                  <a:lnTo>
                    <a:pt x="504" y="257"/>
                  </a:lnTo>
                  <a:lnTo>
                    <a:pt x="124" y="257"/>
                  </a:lnTo>
                  <a:lnTo>
                    <a:pt x="124" y="257"/>
                  </a:lnTo>
                  <a:lnTo>
                    <a:pt x="124" y="257"/>
                  </a:lnTo>
                  <a:lnTo>
                    <a:pt x="232" y="7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 name="Freeform 1059">
              <a:extLst>
                <a:ext uri="{FF2B5EF4-FFF2-40B4-BE49-F238E27FC236}">
                  <a16:creationId xmlns:a16="http://schemas.microsoft.com/office/drawing/2014/main" id="{0BE27D31-BB78-F070-81AB-D0B1D47BEAA0}"/>
                </a:ext>
              </a:extLst>
            </p:cNvPr>
            <p:cNvSpPr>
              <a:spLocks/>
            </p:cNvSpPr>
            <p:nvPr/>
          </p:nvSpPr>
          <p:spPr bwMode="auto">
            <a:xfrm>
              <a:off x="5846764" y="4722814"/>
              <a:ext cx="300038" cy="522288"/>
            </a:xfrm>
            <a:custGeom>
              <a:avLst/>
              <a:gdLst>
                <a:gd name="T0" fmla="*/ 189 w 189"/>
                <a:gd name="T1" fmla="*/ 0 h 329"/>
                <a:gd name="T2" fmla="*/ 0 w 189"/>
                <a:gd name="T3" fmla="*/ 329 h 329"/>
                <a:gd name="T4" fmla="*/ 0 w 189"/>
                <a:gd name="T5" fmla="*/ 329 h 329"/>
                <a:gd name="T6" fmla="*/ 189 w 189"/>
                <a:gd name="T7" fmla="*/ 0 h 329"/>
                <a:gd name="T8" fmla="*/ 189 w 189"/>
                <a:gd name="T9" fmla="*/ 0 h 329"/>
              </a:gdLst>
              <a:ahLst/>
              <a:cxnLst>
                <a:cxn ang="0">
                  <a:pos x="T0" y="T1"/>
                </a:cxn>
                <a:cxn ang="0">
                  <a:pos x="T2" y="T3"/>
                </a:cxn>
                <a:cxn ang="0">
                  <a:pos x="T4" y="T5"/>
                </a:cxn>
                <a:cxn ang="0">
                  <a:pos x="T6" y="T7"/>
                </a:cxn>
                <a:cxn ang="0">
                  <a:pos x="T8" y="T9"/>
                </a:cxn>
              </a:cxnLst>
              <a:rect l="0" t="0" r="r" b="b"/>
              <a:pathLst>
                <a:path w="189" h="329">
                  <a:moveTo>
                    <a:pt x="189" y="0"/>
                  </a:moveTo>
                  <a:lnTo>
                    <a:pt x="0" y="329"/>
                  </a:lnTo>
                  <a:lnTo>
                    <a:pt x="0" y="329"/>
                  </a:lnTo>
                  <a:lnTo>
                    <a:pt x="189" y="0"/>
                  </a:lnTo>
                  <a:lnTo>
                    <a:pt x="189" y="0"/>
                  </a:lnTo>
                  <a:close/>
                </a:path>
              </a:pathLst>
            </a:custGeom>
            <a:solidFill>
              <a:srgbClr val="CDB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 name="Freeform 1060">
              <a:extLst>
                <a:ext uri="{FF2B5EF4-FFF2-40B4-BE49-F238E27FC236}">
                  <a16:creationId xmlns:a16="http://schemas.microsoft.com/office/drawing/2014/main" id="{64D2538B-FBA5-5D22-82CF-A022C20FEB1E}"/>
                </a:ext>
              </a:extLst>
            </p:cNvPr>
            <p:cNvSpPr>
              <a:spLocks/>
            </p:cNvSpPr>
            <p:nvPr/>
          </p:nvSpPr>
          <p:spPr bwMode="auto">
            <a:xfrm>
              <a:off x="5846764" y="4722814"/>
              <a:ext cx="300038" cy="522288"/>
            </a:xfrm>
            <a:custGeom>
              <a:avLst/>
              <a:gdLst>
                <a:gd name="T0" fmla="*/ 189 w 189"/>
                <a:gd name="T1" fmla="*/ 0 h 329"/>
                <a:gd name="T2" fmla="*/ 0 w 189"/>
                <a:gd name="T3" fmla="*/ 329 h 329"/>
                <a:gd name="T4" fmla="*/ 0 w 189"/>
                <a:gd name="T5" fmla="*/ 329 h 329"/>
                <a:gd name="T6" fmla="*/ 189 w 189"/>
                <a:gd name="T7" fmla="*/ 0 h 329"/>
                <a:gd name="T8" fmla="*/ 189 w 189"/>
                <a:gd name="T9" fmla="*/ 0 h 329"/>
              </a:gdLst>
              <a:ahLst/>
              <a:cxnLst>
                <a:cxn ang="0">
                  <a:pos x="T0" y="T1"/>
                </a:cxn>
                <a:cxn ang="0">
                  <a:pos x="T2" y="T3"/>
                </a:cxn>
                <a:cxn ang="0">
                  <a:pos x="T4" y="T5"/>
                </a:cxn>
                <a:cxn ang="0">
                  <a:pos x="T6" y="T7"/>
                </a:cxn>
                <a:cxn ang="0">
                  <a:pos x="T8" y="T9"/>
                </a:cxn>
              </a:cxnLst>
              <a:rect l="0" t="0" r="r" b="b"/>
              <a:pathLst>
                <a:path w="189" h="329">
                  <a:moveTo>
                    <a:pt x="189" y="0"/>
                  </a:moveTo>
                  <a:lnTo>
                    <a:pt x="0" y="329"/>
                  </a:lnTo>
                  <a:lnTo>
                    <a:pt x="0" y="329"/>
                  </a:lnTo>
                  <a:lnTo>
                    <a:pt x="189" y="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 name="Freeform 1061">
              <a:extLst>
                <a:ext uri="{FF2B5EF4-FFF2-40B4-BE49-F238E27FC236}">
                  <a16:creationId xmlns:a16="http://schemas.microsoft.com/office/drawing/2014/main" id="{02758C2A-C06F-8E0D-AE4C-EF117C675FCB}"/>
                </a:ext>
              </a:extLst>
            </p:cNvPr>
            <p:cNvSpPr>
              <a:spLocks noEditPoints="1"/>
            </p:cNvSpPr>
            <p:nvPr/>
          </p:nvSpPr>
          <p:spPr bwMode="auto">
            <a:xfrm>
              <a:off x="6043614" y="4494214"/>
              <a:ext cx="603250" cy="636588"/>
            </a:xfrm>
            <a:custGeom>
              <a:avLst/>
              <a:gdLst>
                <a:gd name="T0" fmla="*/ 65 w 380"/>
                <a:gd name="T1" fmla="*/ 0 h 401"/>
                <a:gd name="T2" fmla="*/ 256 w 380"/>
                <a:gd name="T3" fmla="*/ 329 h 401"/>
                <a:gd name="T4" fmla="*/ 256 w 380"/>
                <a:gd name="T5" fmla="*/ 329 h 401"/>
                <a:gd name="T6" fmla="*/ 256 w 380"/>
                <a:gd name="T7" fmla="*/ 329 h 401"/>
                <a:gd name="T8" fmla="*/ 42 w 380"/>
                <a:gd name="T9" fmla="*/ 329 h 401"/>
                <a:gd name="T10" fmla="*/ 0 w 380"/>
                <a:gd name="T11" fmla="*/ 401 h 401"/>
                <a:gd name="T12" fmla="*/ 380 w 380"/>
                <a:gd name="T13" fmla="*/ 401 h 401"/>
                <a:gd name="T14" fmla="*/ 149 w 380"/>
                <a:gd name="T15" fmla="*/ 0 h 401"/>
                <a:gd name="T16" fmla="*/ 65 w 380"/>
                <a:gd name="T17" fmla="*/ 0 h 401"/>
                <a:gd name="T18" fmla="*/ 65 w 380"/>
                <a:gd name="T19" fmla="*/ 0 h 401"/>
                <a:gd name="T20" fmla="*/ 65 w 380"/>
                <a:gd name="T21" fmla="*/ 0 h 401"/>
                <a:gd name="T22" fmla="*/ 65 w 380"/>
                <a:gd name="T23" fmla="*/ 0 h 401"/>
                <a:gd name="T24" fmla="*/ 65 w 380"/>
                <a:gd name="T2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401">
                  <a:moveTo>
                    <a:pt x="65" y="0"/>
                  </a:moveTo>
                  <a:lnTo>
                    <a:pt x="256" y="329"/>
                  </a:lnTo>
                  <a:lnTo>
                    <a:pt x="256" y="329"/>
                  </a:lnTo>
                  <a:lnTo>
                    <a:pt x="256" y="329"/>
                  </a:lnTo>
                  <a:lnTo>
                    <a:pt x="42" y="329"/>
                  </a:lnTo>
                  <a:lnTo>
                    <a:pt x="0" y="401"/>
                  </a:lnTo>
                  <a:lnTo>
                    <a:pt x="380" y="401"/>
                  </a:lnTo>
                  <a:lnTo>
                    <a:pt x="149" y="0"/>
                  </a:lnTo>
                  <a:lnTo>
                    <a:pt x="65" y="0"/>
                  </a:lnTo>
                  <a:close/>
                  <a:moveTo>
                    <a:pt x="65" y="0"/>
                  </a:moveTo>
                  <a:lnTo>
                    <a:pt x="65" y="0"/>
                  </a:lnTo>
                  <a:lnTo>
                    <a:pt x="65" y="0"/>
                  </a:lnTo>
                  <a:lnTo>
                    <a:pt x="65"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 name="Freeform 1062">
              <a:extLst>
                <a:ext uri="{FF2B5EF4-FFF2-40B4-BE49-F238E27FC236}">
                  <a16:creationId xmlns:a16="http://schemas.microsoft.com/office/drawing/2014/main" id="{C568EAAF-0660-F4B7-E06B-EB959ACE7DAE}"/>
                </a:ext>
              </a:extLst>
            </p:cNvPr>
            <p:cNvSpPr>
              <a:spLocks noEditPoints="1"/>
            </p:cNvSpPr>
            <p:nvPr/>
          </p:nvSpPr>
          <p:spPr bwMode="auto">
            <a:xfrm>
              <a:off x="6043614" y="4494214"/>
              <a:ext cx="603250" cy="636588"/>
            </a:xfrm>
            <a:custGeom>
              <a:avLst/>
              <a:gdLst>
                <a:gd name="T0" fmla="*/ 65 w 380"/>
                <a:gd name="T1" fmla="*/ 0 h 401"/>
                <a:gd name="T2" fmla="*/ 256 w 380"/>
                <a:gd name="T3" fmla="*/ 329 h 401"/>
                <a:gd name="T4" fmla="*/ 256 w 380"/>
                <a:gd name="T5" fmla="*/ 329 h 401"/>
                <a:gd name="T6" fmla="*/ 256 w 380"/>
                <a:gd name="T7" fmla="*/ 329 h 401"/>
                <a:gd name="T8" fmla="*/ 42 w 380"/>
                <a:gd name="T9" fmla="*/ 329 h 401"/>
                <a:gd name="T10" fmla="*/ 0 w 380"/>
                <a:gd name="T11" fmla="*/ 401 h 401"/>
                <a:gd name="T12" fmla="*/ 380 w 380"/>
                <a:gd name="T13" fmla="*/ 401 h 401"/>
                <a:gd name="T14" fmla="*/ 149 w 380"/>
                <a:gd name="T15" fmla="*/ 0 h 401"/>
                <a:gd name="T16" fmla="*/ 65 w 380"/>
                <a:gd name="T17" fmla="*/ 0 h 401"/>
                <a:gd name="T18" fmla="*/ 65 w 380"/>
                <a:gd name="T19" fmla="*/ 0 h 401"/>
                <a:gd name="T20" fmla="*/ 65 w 380"/>
                <a:gd name="T21" fmla="*/ 0 h 401"/>
                <a:gd name="T22" fmla="*/ 65 w 380"/>
                <a:gd name="T23" fmla="*/ 0 h 401"/>
                <a:gd name="T24" fmla="*/ 65 w 380"/>
                <a:gd name="T2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401">
                  <a:moveTo>
                    <a:pt x="65" y="0"/>
                  </a:moveTo>
                  <a:lnTo>
                    <a:pt x="256" y="329"/>
                  </a:lnTo>
                  <a:lnTo>
                    <a:pt x="256" y="329"/>
                  </a:lnTo>
                  <a:lnTo>
                    <a:pt x="256" y="329"/>
                  </a:lnTo>
                  <a:lnTo>
                    <a:pt x="42" y="329"/>
                  </a:lnTo>
                  <a:lnTo>
                    <a:pt x="0" y="401"/>
                  </a:lnTo>
                  <a:lnTo>
                    <a:pt x="380" y="401"/>
                  </a:lnTo>
                  <a:lnTo>
                    <a:pt x="149" y="0"/>
                  </a:lnTo>
                  <a:lnTo>
                    <a:pt x="65" y="0"/>
                  </a:lnTo>
                  <a:moveTo>
                    <a:pt x="65" y="0"/>
                  </a:moveTo>
                  <a:lnTo>
                    <a:pt x="65" y="0"/>
                  </a:lnTo>
                  <a:lnTo>
                    <a:pt x="65" y="0"/>
                  </a:lnTo>
                  <a:lnTo>
                    <a:pt x="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 name="Freeform 1063">
              <a:extLst>
                <a:ext uri="{FF2B5EF4-FFF2-40B4-BE49-F238E27FC236}">
                  <a16:creationId xmlns:a16="http://schemas.microsoft.com/office/drawing/2014/main" id="{DC2535A0-BCC3-ECFB-8E64-D12308732742}"/>
                </a:ext>
              </a:extLst>
            </p:cNvPr>
            <p:cNvSpPr>
              <a:spLocks/>
            </p:cNvSpPr>
            <p:nvPr/>
          </p:nvSpPr>
          <p:spPr bwMode="auto">
            <a:xfrm>
              <a:off x="6146801" y="4494214"/>
              <a:ext cx="303213" cy="522288"/>
            </a:xfrm>
            <a:custGeom>
              <a:avLst/>
              <a:gdLst>
                <a:gd name="T0" fmla="*/ 0 w 191"/>
                <a:gd name="T1" fmla="*/ 0 h 329"/>
                <a:gd name="T2" fmla="*/ 0 w 191"/>
                <a:gd name="T3" fmla="*/ 0 h 329"/>
                <a:gd name="T4" fmla="*/ 191 w 191"/>
                <a:gd name="T5" fmla="*/ 329 h 329"/>
                <a:gd name="T6" fmla="*/ 191 w 191"/>
                <a:gd name="T7" fmla="*/ 329 h 329"/>
                <a:gd name="T8" fmla="*/ 0 w 191"/>
                <a:gd name="T9" fmla="*/ 0 h 329"/>
              </a:gdLst>
              <a:ahLst/>
              <a:cxnLst>
                <a:cxn ang="0">
                  <a:pos x="T0" y="T1"/>
                </a:cxn>
                <a:cxn ang="0">
                  <a:pos x="T2" y="T3"/>
                </a:cxn>
                <a:cxn ang="0">
                  <a:pos x="T4" y="T5"/>
                </a:cxn>
                <a:cxn ang="0">
                  <a:pos x="T6" y="T7"/>
                </a:cxn>
                <a:cxn ang="0">
                  <a:pos x="T8" y="T9"/>
                </a:cxn>
              </a:cxnLst>
              <a:rect l="0" t="0" r="r" b="b"/>
              <a:pathLst>
                <a:path w="191" h="329">
                  <a:moveTo>
                    <a:pt x="0" y="0"/>
                  </a:moveTo>
                  <a:lnTo>
                    <a:pt x="0" y="0"/>
                  </a:lnTo>
                  <a:lnTo>
                    <a:pt x="191" y="329"/>
                  </a:lnTo>
                  <a:lnTo>
                    <a:pt x="191" y="329"/>
                  </a:lnTo>
                  <a:lnTo>
                    <a:pt x="0" y="0"/>
                  </a:lnTo>
                  <a:close/>
                </a:path>
              </a:pathLst>
            </a:custGeom>
            <a:solidFill>
              <a:srgbClr val="CAAF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 name="Freeform 1064">
              <a:extLst>
                <a:ext uri="{FF2B5EF4-FFF2-40B4-BE49-F238E27FC236}">
                  <a16:creationId xmlns:a16="http://schemas.microsoft.com/office/drawing/2014/main" id="{3BF44EFD-85A6-0E64-765C-0B5DFCEECCF9}"/>
                </a:ext>
              </a:extLst>
            </p:cNvPr>
            <p:cNvSpPr>
              <a:spLocks/>
            </p:cNvSpPr>
            <p:nvPr/>
          </p:nvSpPr>
          <p:spPr bwMode="auto">
            <a:xfrm>
              <a:off x="6146801" y="4494214"/>
              <a:ext cx="303213" cy="522288"/>
            </a:xfrm>
            <a:custGeom>
              <a:avLst/>
              <a:gdLst>
                <a:gd name="T0" fmla="*/ 0 w 191"/>
                <a:gd name="T1" fmla="*/ 0 h 329"/>
                <a:gd name="T2" fmla="*/ 0 w 191"/>
                <a:gd name="T3" fmla="*/ 0 h 329"/>
                <a:gd name="T4" fmla="*/ 191 w 191"/>
                <a:gd name="T5" fmla="*/ 329 h 329"/>
                <a:gd name="T6" fmla="*/ 191 w 191"/>
                <a:gd name="T7" fmla="*/ 329 h 329"/>
                <a:gd name="T8" fmla="*/ 0 w 191"/>
                <a:gd name="T9" fmla="*/ 0 h 329"/>
              </a:gdLst>
              <a:ahLst/>
              <a:cxnLst>
                <a:cxn ang="0">
                  <a:pos x="T0" y="T1"/>
                </a:cxn>
                <a:cxn ang="0">
                  <a:pos x="T2" y="T3"/>
                </a:cxn>
                <a:cxn ang="0">
                  <a:pos x="T4" y="T5"/>
                </a:cxn>
                <a:cxn ang="0">
                  <a:pos x="T6" y="T7"/>
                </a:cxn>
                <a:cxn ang="0">
                  <a:pos x="T8" y="T9"/>
                </a:cxn>
              </a:cxnLst>
              <a:rect l="0" t="0" r="r" b="b"/>
              <a:pathLst>
                <a:path w="191" h="329">
                  <a:moveTo>
                    <a:pt x="0" y="0"/>
                  </a:moveTo>
                  <a:lnTo>
                    <a:pt x="0" y="0"/>
                  </a:lnTo>
                  <a:lnTo>
                    <a:pt x="191" y="329"/>
                  </a:lnTo>
                  <a:lnTo>
                    <a:pt x="191" y="3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 name="Rectangle 1065">
              <a:extLst>
                <a:ext uri="{FF2B5EF4-FFF2-40B4-BE49-F238E27FC236}">
                  <a16:creationId xmlns:a16="http://schemas.microsoft.com/office/drawing/2014/main" id="{E9DC9758-1164-1A1F-B2E9-21A139295710}"/>
                </a:ext>
              </a:extLst>
            </p:cNvPr>
            <p:cNvSpPr>
              <a:spLocks noChangeArrowheads="1"/>
            </p:cNvSpPr>
            <p:nvPr/>
          </p:nvSpPr>
          <p:spPr bwMode="auto">
            <a:xfrm>
              <a:off x="6043614" y="5130801"/>
              <a:ext cx="603250" cy="1588"/>
            </a:xfrm>
            <a:prstGeom prst="rect">
              <a:avLst/>
            </a:prstGeom>
            <a:solidFill>
              <a:srgbClr val="D7C3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 name="Freeform 1066">
              <a:extLst>
                <a:ext uri="{FF2B5EF4-FFF2-40B4-BE49-F238E27FC236}">
                  <a16:creationId xmlns:a16="http://schemas.microsoft.com/office/drawing/2014/main" id="{49FC1E2D-4363-65CB-2425-4AB44C6A24CD}"/>
                </a:ext>
              </a:extLst>
            </p:cNvPr>
            <p:cNvSpPr>
              <a:spLocks/>
            </p:cNvSpPr>
            <p:nvPr/>
          </p:nvSpPr>
          <p:spPr bwMode="auto">
            <a:xfrm>
              <a:off x="6043614" y="5130801"/>
              <a:ext cx="603250" cy="0"/>
            </a:xfrm>
            <a:custGeom>
              <a:avLst/>
              <a:gdLst>
                <a:gd name="T0" fmla="*/ 380 w 380"/>
                <a:gd name="T1" fmla="*/ 0 w 380"/>
                <a:gd name="T2" fmla="*/ 0 w 380"/>
                <a:gd name="T3" fmla="*/ 380 w 380"/>
              </a:gdLst>
              <a:ahLst/>
              <a:cxnLst>
                <a:cxn ang="0">
                  <a:pos x="T0" y="0"/>
                </a:cxn>
                <a:cxn ang="0">
                  <a:pos x="T1" y="0"/>
                </a:cxn>
                <a:cxn ang="0">
                  <a:pos x="T2" y="0"/>
                </a:cxn>
                <a:cxn ang="0">
                  <a:pos x="T3" y="0"/>
                </a:cxn>
              </a:cxnLst>
              <a:rect l="0" t="0" r="r" b="b"/>
              <a:pathLst>
                <a:path w="380">
                  <a:moveTo>
                    <a:pt x="380" y="0"/>
                  </a:moveTo>
                  <a:lnTo>
                    <a:pt x="0" y="0"/>
                  </a:lnTo>
                  <a:lnTo>
                    <a:pt x="0" y="0"/>
                  </a:lnTo>
                  <a:lnTo>
                    <a:pt x="3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1" name="Rectángulo 20">
            <a:extLst>
              <a:ext uri="{FF2B5EF4-FFF2-40B4-BE49-F238E27FC236}">
                <a16:creationId xmlns:a16="http://schemas.microsoft.com/office/drawing/2014/main" id="{7C23CFEE-ECFF-EBC4-E473-786EB2CDE8B5}"/>
              </a:ext>
            </a:extLst>
          </p:cNvPr>
          <p:cNvSpPr/>
          <p:nvPr/>
        </p:nvSpPr>
        <p:spPr>
          <a:xfrm rot="17949665">
            <a:off x="-281284" y="3272700"/>
            <a:ext cx="354020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Integrated Anomaly Detection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Verdana" panose="020B0604030504040204" pitchFamily="34" charset="0"/>
                <a:cs typeface="+mn-cs"/>
              </a:rPr>
              <a:t> </a:t>
            </a:r>
            <a:endParaRPr kumimoji="0" lang="en-US" sz="20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endParaRPr>
          </a:p>
        </p:txBody>
      </p:sp>
      <p:sp>
        <p:nvSpPr>
          <p:cNvPr id="22" name="Rectángulo 21">
            <a:extLst>
              <a:ext uri="{FF2B5EF4-FFF2-40B4-BE49-F238E27FC236}">
                <a16:creationId xmlns:a16="http://schemas.microsoft.com/office/drawing/2014/main" id="{1CAE1174-3624-C7C5-030C-CC058DCED94C}"/>
              </a:ext>
            </a:extLst>
          </p:cNvPr>
          <p:cNvSpPr/>
          <p:nvPr/>
        </p:nvSpPr>
        <p:spPr>
          <a:xfrm rot="3685460" flipH="1">
            <a:off x="1866053" y="3044903"/>
            <a:ext cx="264327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Subscription Model</a:t>
            </a:r>
            <a:endParaRPr kumimoji="0" lang="en-US" sz="20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endParaRPr>
          </a:p>
        </p:txBody>
      </p:sp>
      <p:sp>
        <p:nvSpPr>
          <p:cNvPr id="23" name="Rectángulo 22">
            <a:extLst>
              <a:ext uri="{FF2B5EF4-FFF2-40B4-BE49-F238E27FC236}">
                <a16:creationId xmlns:a16="http://schemas.microsoft.com/office/drawing/2014/main" id="{6EB542D0-B482-6E36-133B-952CA2BB7430}"/>
              </a:ext>
            </a:extLst>
          </p:cNvPr>
          <p:cNvSpPr/>
          <p:nvPr/>
        </p:nvSpPr>
        <p:spPr>
          <a:xfrm flipH="1">
            <a:off x="1209987" y="4920541"/>
            <a:ext cx="23864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Verdana" panose="020B0604030504040204" pitchFamily="34" charset="0"/>
                <a:cs typeface="+mn-cs"/>
              </a:rPr>
              <a:t>Institutional Hosts</a:t>
            </a:r>
            <a:endParaRPr kumimoji="0" lang="en-US" sz="2000" b="0" i="0" u="none" strike="noStrike" kern="1200" cap="none" spc="0" normalizeH="0" baseline="0" noProof="0" dirty="0" err="1">
              <a:ln>
                <a:noFill/>
              </a:ln>
              <a:solidFill>
                <a:srgbClr val="000000"/>
              </a:solidFill>
              <a:effectLst/>
              <a:uLnTx/>
              <a:uFillTx/>
              <a:latin typeface="Tw Cen MT" panose="020B0602020104020603" pitchFamily="34" charset="0"/>
              <a:ea typeface="Verdana" panose="020B0604030504040204" pitchFamily="34" charset="0"/>
              <a:cs typeface="+mn-cs"/>
            </a:endParaRPr>
          </a:p>
        </p:txBody>
      </p:sp>
      <p:cxnSp>
        <p:nvCxnSpPr>
          <p:cNvPr id="9216" name="Conector recto 9215">
            <a:extLst>
              <a:ext uri="{FF2B5EF4-FFF2-40B4-BE49-F238E27FC236}">
                <a16:creationId xmlns:a16="http://schemas.microsoft.com/office/drawing/2014/main" id="{6C11D370-85CA-8D9C-A70E-BB6C28FC4DBF}"/>
              </a:ext>
            </a:extLst>
          </p:cNvPr>
          <p:cNvCxnSpPr>
            <a:cxnSpLocks/>
          </p:cNvCxnSpPr>
          <p:nvPr/>
        </p:nvCxnSpPr>
        <p:spPr>
          <a:xfrm flipV="1">
            <a:off x="4736061" y="1337481"/>
            <a:ext cx="0" cy="141486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647A4A-7700-1616-2859-C68C5DB64DD6}"/>
              </a:ext>
            </a:extLst>
          </p:cNvPr>
          <p:cNvSpPr/>
          <p:nvPr/>
        </p:nvSpPr>
        <p:spPr>
          <a:xfrm>
            <a:off x="4932000" y="1311287"/>
            <a:ext cx="6468927" cy="1229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Subscription Model by Country (</a:t>
            </a:r>
            <a:r>
              <a:rPr kumimoji="0" lang="es-AR" sz="1800" b="1"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prototype</a:t>
            </a:r>
            <a:r>
              <a:rPr kumimoji="0" lang="es-AR"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Data Access /Routing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Database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Datawarehouse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storage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and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analytics</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Time-series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database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(orbital tracking and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alerts</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endPar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endParaRPr>
          </a:p>
        </p:txBody>
      </p:sp>
      <p:sp>
        <p:nvSpPr>
          <p:cNvPr id="9224" name="Rectángulo 9223">
            <a:extLst>
              <a:ext uri="{FF2B5EF4-FFF2-40B4-BE49-F238E27FC236}">
                <a16:creationId xmlns:a16="http://schemas.microsoft.com/office/drawing/2014/main" id="{40CD44D5-E750-0B8F-B6E7-012F1D0A2FB7}"/>
              </a:ext>
            </a:extLst>
          </p:cNvPr>
          <p:cNvSpPr/>
          <p:nvPr/>
        </p:nvSpPr>
        <p:spPr>
          <a:xfrm>
            <a:off x="4932000" y="2581770"/>
            <a:ext cx="6629373" cy="2239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Integrated Anomaly Detection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DBSCAN + </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IsolationForest</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Verdana" panose="020B0604030504040204" pitchFamily="34" charset="0"/>
                <a:cs typeface="+mn-cs"/>
              </a:rPr>
              <a:t>Pipeline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Clustering (Orbit classification) + anomaly outputs saved as CSV files and plots for analytics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Automated anomaly alerts: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Debris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tumbling rocket bodies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unusual satellites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sp>
        <p:nvSpPr>
          <p:cNvPr id="9225" name="Rectángulo 9224">
            <a:extLst>
              <a:ext uri="{FF2B5EF4-FFF2-40B4-BE49-F238E27FC236}">
                <a16:creationId xmlns:a16="http://schemas.microsoft.com/office/drawing/2014/main" id="{77A0C9A4-79ED-AF5B-15C1-028A0D64FC59}"/>
              </a:ext>
            </a:extLst>
          </p:cNvPr>
          <p:cNvSpPr/>
          <p:nvPr/>
        </p:nvSpPr>
        <p:spPr>
          <a:xfrm>
            <a:off x="4940499" y="4785181"/>
            <a:ext cx="6900949" cy="1229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Institutional Hosts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UNOOSA</a:t>
            </a:r>
            <a:r>
              <a:rPr kumimoji="0" lang="en-US" sz="1440" b="0" i="0" u="none" strike="noStrike" kern="1200" cap="none" spc="0" normalizeH="0" baseline="30000" noProof="0" dirty="0">
                <a:ln>
                  <a:noFill/>
                </a:ln>
                <a:solidFill>
                  <a:srgbClr val="000000"/>
                </a:solidFill>
                <a:effectLst/>
                <a:uLnTx/>
                <a:uFillTx/>
                <a:latin typeface="Tw Cen MT" panose="020B0602020104020603" pitchFamily="34" charset="0"/>
                <a:ea typeface="+mn-ea"/>
                <a:cs typeface="+mn-cs"/>
              </a:rPr>
              <a:t>1</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Primary shareholder: diplomatic coordination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ITU</a:t>
            </a:r>
            <a:r>
              <a:rPr kumimoji="0" lang="en-US" sz="1600" b="0" i="0" u="none" strike="noStrike" kern="1200" cap="none" spc="0" normalizeH="0" baseline="30000" noProof="0" dirty="0">
                <a:ln>
                  <a:noFill/>
                </a:ln>
                <a:solidFill>
                  <a:srgbClr val="000000"/>
                </a:solidFill>
                <a:effectLst/>
                <a:uLnTx/>
                <a:uFillTx/>
                <a:latin typeface="Tw Cen MT" panose="020B0602020104020603" pitchFamily="34" charset="0"/>
                <a:ea typeface="+mn-ea"/>
                <a:cs typeface="+mn-cs"/>
              </a:rPr>
              <a:t>2</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echnical</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infrastructure/ regulatory framework</a:t>
            </a:r>
          </a:p>
        </p:txBody>
      </p:sp>
      <p:cxnSp>
        <p:nvCxnSpPr>
          <p:cNvPr id="9229" name="Conector recto 9228">
            <a:extLst>
              <a:ext uri="{FF2B5EF4-FFF2-40B4-BE49-F238E27FC236}">
                <a16:creationId xmlns:a16="http://schemas.microsoft.com/office/drawing/2014/main" id="{233202DA-7017-E814-C677-FE5DDD763074}"/>
              </a:ext>
            </a:extLst>
          </p:cNvPr>
          <p:cNvCxnSpPr>
            <a:cxnSpLocks/>
          </p:cNvCxnSpPr>
          <p:nvPr/>
        </p:nvCxnSpPr>
        <p:spPr>
          <a:xfrm flipV="1">
            <a:off x="4736061" y="2626567"/>
            <a:ext cx="0" cy="220264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30" name="Conector recto 9229">
            <a:extLst>
              <a:ext uri="{FF2B5EF4-FFF2-40B4-BE49-F238E27FC236}">
                <a16:creationId xmlns:a16="http://schemas.microsoft.com/office/drawing/2014/main" id="{66AAC04F-105E-5D30-B897-DD54F45661F9}"/>
              </a:ext>
            </a:extLst>
          </p:cNvPr>
          <p:cNvCxnSpPr>
            <a:cxnSpLocks/>
          </p:cNvCxnSpPr>
          <p:nvPr/>
        </p:nvCxnSpPr>
        <p:spPr>
          <a:xfrm flipV="1">
            <a:off x="4736061" y="4821757"/>
            <a:ext cx="0" cy="135044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2F6A17C-586D-BD23-B85F-B0DB1B57304C}"/>
              </a:ext>
            </a:extLst>
          </p:cNvPr>
          <p:cNvPicPr>
            <a:picLocks noChangeAspect="1"/>
          </p:cNvPicPr>
          <p:nvPr/>
        </p:nvPicPr>
        <p:blipFill>
          <a:blip r:embed="rId5"/>
          <a:srcRect/>
          <a:stretch/>
        </p:blipFill>
        <p:spPr>
          <a:xfrm>
            <a:off x="10799064" y="111506"/>
            <a:ext cx="1010157" cy="1010157"/>
          </a:xfrm>
          <a:prstGeom prst="rect">
            <a:avLst/>
          </a:prstGeom>
        </p:spPr>
      </p:pic>
      <p:sp>
        <p:nvSpPr>
          <p:cNvPr id="2" name="TextBox 1">
            <a:extLst>
              <a:ext uri="{FF2B5EF4-FFF2-40B4-BE49-F238E27FC236}">
                <a16:creationId xmlns:a16="http://schemas.microsoft.com/office/drawing/2014/main" id="{5F9112A1-9EDE-B37F-A66E-B9EE5D25D665}"/>
              </a:ext>
            </a:extLst>
          </p:cNvPr>
          <p:cNvSpPr txBox="1"/>
          <p:nvPr/>
        </p:nvSpPr>
        <p:spPr>
          <a:xfrm>
            <a:off x="370978" y="6398964"/>
            <a:ext cx="11190380" cy="344283"/>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a:ea typeface="+mn-ea"/>
                <a:cs typeface="+mn-cs"/>
              </a:rPr>
              <a:t>1. </a:t>
            </a:r>
            <a:r>
              <a:rPr kumimoji="0" lang="en-US" sz="1050" b="0" i="0" u="none" strike="noStrike" kern="1200" cap="none" spc="0" normalizeH="0" baseline="0" noProof="0" dirty="0">
                <a:ln>
                  <a:noFill/>
                </a:ln>
                <a:solidFill>
                  <a:srgbClr val="000000"/>
                </a:solidFill>
                <a:effectLst/>
                <a:uLnTx/>
                <a:uFillTx/>
                <a:latin typeface="Verdana"/>
                <a:ea typeface="+mn-ea"/>
                <a:cs typeface="+mn-cs"/>
              </a:rPr>
              <a:t>UNOOSA -the United Nations Office for Outer Space Affairs</a:t>
            </a:r>
          </a:p>
          <a:p>
            <a:pPr marL="0" marR="0" lvl="0" indent="0" algn="l" defTabSz="2286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a:ea typeface="+mn-ea"/>
                <a:cs typeface="+mn-cs"/>
              </a:rPr>
              <a:t>2. </a:t>
            </a:r>
            <a:r>
              <a:rPr kumimoji="0" lang="en-US" sz="1050" b="0" i="0" u="none" strike="noStrike" kern="1200" cap="none" spc="0" normalizeH="0" baseline="0" noProof="0" dirty="0">
                <a:ln>
                  <a:noFill/>
                </a:ln>
                <a:solidFill>
                  <a:srgbClr val="000000"/>
                </a:solidFill>
                <a:effectLst/>
                <a:uLnTx/>
                <a:uFillTx/>
                <a:latin typeface="Verdana"/>
                <a:ea typeface="+mn-ea"/>
                <a:cs typeface="+mn-cs"/>
              </a:rPr>
              <a:t>ITU -International Telecommunication Union</a:t>
            </a:r>
          </a:p>
          <a:p>
            <a:pPr marL="0" marR="0" lvl="0" indent="0" algn="l" defTabSz="228600" rtl="0" eaLnBrk="1" fontAlgn="auto" latinLnBrk="0" hangingPunct="1">
              <a:lnSpc>
                <a:spcPct val="100000"/>
              </a:lnSpc>
              <a:spcBef>
                <a:spcPts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2286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4" name="Camera 3">
            <a:extLst>
              <a:ext uri="{FF2B5EF4-FFF2-40B4-BE49-F238E27FC236}">
                <a16:creationId xmlns:a16="http://schemas.microsoft.com/office/drawing/2014/main" id="{B75213ED-E7B2-4261-76A6-48F9598F412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047BF381-2A38-846B-5A6B-3338BF196D8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25" name="Camera 24">
            <a:extLst>
              <a:ext uri="{FF2B5EF4-FFF2-40B4-BE49-F238E27FC236}">
                <a16:creationId xmlns:a16="http://schemas.microsoft.com/office/drawing/2014/main" id="{F5FFD427-126A-CC17-8A28-00ECC9388D8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26" name="Camera 25">
            <a:extLst>
              <a:ext uri="{FF2B5EF4-FFF2-40B4-BE49-F238E27FC236}">
                <a16:creationId xmlns:a16="http://schemas.microsoft.com/office/drawing/2014/main" id="{FB7D10E8-5D90-7239-BEDF-51CB5880DDD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27" name="Camera 26">
            <a:extLst>
              <a:ext uri="{FF2B5EF4-FFF2-40B4-BE49-F238E27FC236}">
                <a16:creationId xmlns:a16="http://schemas.microsoft.com/office/drawing/2014/main" id="{4CABE224-C227-60F5-6108-A2CB6BD3C9A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28" name="Camera 27">
            <a:extLst>
              <a:ext uri="{FF2B5EF4-FFF2-40B4-BE49-F238E27FC236}">
                <a16:creationId xmlns:a16="http://schemas.microsoft.com/office/drawing/2014/main" id="{1BD25472-0317-D5B5-5686-5429D2EA9B0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29" name="Camera 28">
            <a:extLst>
              <a:ext uri="{FF2B5EF4-FFF2-40B4-BE49-F238E27FC236}">
                <a16:creationId xmlns:a16="http://schemas.microsoft.com/office/drawing/2014/main" id="{A3C534B5-A02B-03B9-8ED7-49122581E01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pic>
        <p:nvPicPr>
          <p:cNvPr id="30" name="Camera 29">
            <a:extLst>
              <a:ext uri="{FF2B5EF4-FFF2-40B4-BE49-F238E27FC236}">
                <a16:creationId xmlns:a16="http://schemas.microsoft.com/office/drawing/2014/main" id="{46D0B99E-2AD2-BFC8-DFDA-BA94FED7F446}"/>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0883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95579E-FF09-D562-59D1-2FD0480407D1}"/>
              </a:ext>
            </a:extLst>
          </p:cNvPr>
          <p:cNvSpPr>
            <a:spLocks noGrp="1"/>
          </p:cNvSpPr>
          <p:nvPr>
            <p:ph type="title"/>
          </p:nvPr>
        </p:nvSpPr>
        <p:spPr>
          <a:xfrm>
            <a:off x="2211294" y="37078"/>
            <a:ext cx="7932166" cy="896189"/>
          </a:xfrm>
        </p:spPr>
        <p:txBody>
          <a:bodyPr vert="horz" lIns="91440" tIns="45720" rIns="91440" bIns="45720" rtlCol="0" anchor="ctr">
            <a:normAutofit/>
          </a:bodyPr>
          <a:lstStyle/>
          <a:p>
            <a:r>
              <a:rPr lang="en-US" sz="2800" b="1" dirty="0"/>
              <a:t>Orbit Guardians’ Saas Platform </a:t>
            </a:r>
            <a:r>
              <a:rPr lang="en-US" sz="2000" b="1" dirty="0"/>
              <a:t>(Prototype)</a:t>
            </a:r>
            <a:endParaRPr lang="en-US" sz="2800" b="1" dirty="0"/>
          </a:p>
        </p:txBody>
      </p:sp>
      <p:sp>
        <p:nvSpPr>
          <p:cNvPr id="5" name="TextBox 4">
            <a:extLst>
              <a:ext uri="{FF2B5EF4-FFF2-40B4-BE49-F238E27FC236}">
                <a16:creationId xmlns:a16="http://schemas.microsoft.com/office/drawing/2014/main" id="{D2F1F7E3-863A-1965-62C2-DB9929F4E3AD}"/>
              </a:ext>
            </a:extLst>
          </p:cNvPr>
          <p:cNvSpPr txBox="1"/>
          <p:nvPr/>
        </p:nvSpPr>
        <p:spPr>
          <a:xfrm>
            <a:off x="2211294" y="6137653"/>
            <a:ext cx="8229878" cy="60884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20000"/>
              </a:lnSpc>
              <a:spcBef>
                <a:spcPts val="0"/>
              </a:spcBef>
              <a:spcAft>
                <a:spcPts val="600"/>
              </a:spcAft>
              <a:buClrTx/>
              <a:buSzPct val="125000"/>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hlinkClick r:id="rId5">
                  <a:extLst>
                    <a:ext uri="{A12FA001-AC4F-418D-AE19-62706E023703}">
                      <ahyp:hlinkClr xmlns:ahyp="http://schemas.microsoft.com/office/drawing/2018/hyperlinkcolor" val="tx"/>
                    </a:ext>
                  </a:extLst>
                </a:hlinkClick>
              </a:rPr>
              <a:t>Orbit Guardians' SaaS Platform </a:t>
            </a: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 Click to access</a:t>
            </a:r>
          </a:p>
        </p:txBody>
      </p:sp>
      <p:pic>
        <p:nvPicPr>
          <p:cNvPr id="8" name="Picture 7">
            <a:extLst>
              <a:ext uri="{FF2B5EF4-FFF2-40B4-BE49-F238E27FC236}">
                <a16:creationId xmlns:a16="http://schemas.microsoft.com/office/drawing/2014/main" id="{478BB2CF-89E8-63C9-36B8-FFE69E3AB97D}"/>
              </a:ext>
            </a:extLst>
          </p:cNvPr>
          <p:cNvPicPr>
            <a:picLocks noChangeAspect="1"/>
          </p:cNvPicPr>
          <p:nvPr/>
        </p:nvPicPr>
        <p:blipFill>
          <a:blip r:embed="rId6"/>
          <a:srcRect/>
          <a:stretch/>
        </p:blipFill>
        <p:spPr>
          <a:xfrm>
            <a:off x="10799064" y="111506"/>
            <a:ext cx="1010157" cy="1010157"/>
          </a:xfrm>
          <a:prstGeom prst="rect">
            <a:avLst/>
          </a:prstGeom>
        </p:spPr>
      </p:pic>
      <p:pic>
        <p:nvPicPr>
          <p:cNvPr id="3" name="Demo">
            <a:hlinkClick r:id="" action="ppaction://media"/>
            <a:extLst>
              <a:ext uri="{FF2B5EF4-FFF2-40B4-BE49-F238E27FC236}">
                <a16:creationId xmlns:a16="http://schemas.microsoft.com/office/drawing/2014/main" id="{19BCECD7-A303-4E91-4D9D-972C7A19931A}"/>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959" t="16356" r="669" b="1626"/>
          <a:stretch>
            <a:fillRect/>
          </a:stretch>
        </p:blipFill>
        <p:spPr>
          <a:xfrm>
            <a:off x="1044906" y="933267"/>
            <a:ext cx="10102187" cy="4737815"/>
          </a:xfrm>
          <a:prstGeom prst="rect">
            <a:avLst/>
          </a:prstGeom>
        </p:spPr>
      </p:pic>
      <p:pic>
        <p:nvPicPr>
          <p:cNvPr id="2" name="Camera 1">
            <a:extLst>
              <a:ext uri="{FF2B5EF4-FFF2-40B4-BE49-F238E27FC236}">
                <a16:creationId xmlns:a16="http://schemas.microsoft.com/office/drawing/2014/main" id="{AD42FC04-C8F1-9C8C-1AD7-F9DC0B1F307C}"/>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C1E34588-6DB3-4D57-8C13-212A0AE93B4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1BDFB77D-5830-93FA-A60F-606855D4BA9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B77D02DB-A16B-7BA2-7CF1-2C6665BBB96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11CB2949-57E3-8311-DB51-331C275C277A}"/>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91CD4AE4-AE3C-DE8E-D5B0-B51EC85279D4}"/>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12" name="Camera 11">
            <a:extLst>
              <a:ext uri="{FF2B5EF4-FFF2-40B4-BE49-F238E27FC236}">
                <a16:creationId xmlns:a16="http://schemas.microsoft.com/office/drawing/2014/main" id="{CBFB54ED-425B-4FE9-DF83-50AFCF7FEEB6}"/>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13" name="Camera 12">
            <a:extLst>
              <a:ext uri="{FF2B5EF4-FFF2-40B4-BE49-F238E27FC236}">
                <a16:creationId xmlns:a16="http://schemas.microsoft.com/office/drawing/2014/main" id="{C88DCFF2-D716-1CA2-7A40-AC1A596498CA}"/>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03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B0B18EB4-0C7F-7E25-91BF-3497AECBBE5F}"/>
            </a:ext>
          </a:extLst>
        </p:cNvPr>
        <p:cNvGrpSpPr/>
        <p:nvPr/>
      </p:nvGrpSpPr>
      <p:grpSpPr>
        <a:xfrm>
          <a:off x="0" y="0"/>
          <a:ext cx="0" cy="0"/>
          <a:chOff x="0" y="0"/>
          <a:chExt cx="0" cy="0"/>
        </a:xfrm>
      </p:grpSpPr>
      <p:sp>
        <p:nvSpPr>
          <p:cNvPr id="7" name="Título 2">
            <a:extLst>
              <a:ext uri="{FF2B5EF4-FFF2-40B4-BE49-F238E27FC236}">
                <a16:creationId xmlns:a16="http://schemas.microsoft.com/office/drawing/2014/main" id="{CF443672-DB01-AAE0-9CF6-2402D76ACFAC}"/>
              </a:ext>
            </a:extLst>
          </p:cNvPr>
          <p:cNvSpPr>
            <a:spLocks noGrp="1"/>
          </p:cNvSpPr>
          <p:nvPr>
            <p:ph type="title"/>
          </p:nvPr>
        </p:nvSpPr>
        <p:spPr>
          <a:xfrm>
            <a:off x="382779" y="278915"/>
            <a:ext cx="9906000" cy="1051559"/>
          </a:xfrm>
        </p:spPr>
        <p:txBody>
          <a:bodyPr vert="horz">
            <a:normAutofit/>
          </a:bodyPr>
          <a:lstStyle/>
          <a:p>
            <a:r>
              <a:rPr lang="en-IN" sz="3200" b="1" dirty="0">
                <a:solidFill>
                  <a:schemeClr val="bg1"/>
                </a:solidFill>
              </a:rPr>
              <a:t>Model's Approach </a:t>
            </a:r>
            <a:r>
              <a:rPr lang="en-IN" b="1" dirty="0">
                <a:solidFill>
                  <a:schemeClr val="bg1"/>
                </a:solidFill>
              </a:rPr>
              <a:t>:</a:t>
            </a:r>
            <a:br>
              <a:rPr lang="en-IN" dirty="0">
                <a:solidFill>
                  <a:schemeClr val="bg1"/>
                </a:solidFill>
              </a:rPr>
            </a:br>
            <a:endParaRPr lang="en-US" sz="3200" b="1" dirty="0">
              <a:solidFill>
                <a:schemeClr val="bg1"/>
              </a:solidFill>
            </a:endParaRPr>
          </a:p>
        </p:txBody>
      </p:sp>
      <p:pic>
        <p:nvPicPr>
          <p:cNvPr id="8" name="Picture 7">
            <a:extLst>
              <a:ext uri="{FF2B5EF4-FFF2-40B4-BE49-F238E27FC236}">
                <a16:creationId xmlns:a16="http://schemas.microsoft.com/office/drawing/2014/main" id="{BCCAD099-12D5-0CB7-32B0-F81EE5DD3763}"/>
              </a:ext>
            </a:extLst>
          </p:cNvPr>
          <p:cNvPicPr>
            <a:picLocks noChangeAspect="1"/>
          </p:cNvPicPr>
          <p:nvPr/>
        </p:nvPicPr>
        <p:blipFill>
          <a:blip r:embed="rId2"/>
          <a:srcRect/>
          <a:stretch/>
        </p:blipFill>
        <p:spPr>
          <a:xfrm>
            <a:off x="10799064" y="111506"/>
            <a:ext cx="1010157" cy="1010157"/>
          </a:xfrm>
          <a:prstGeom prst="rect">
            <a:avLst/>
          </a:prstGeom>
        </p:spPr>
      </p:pic>
      <p:sp>
        <p:nvSpPr>
          <p:cNvPr id="9" name="Hexágono 9">
            <a:extLst>
              <a:ext uri="{FF2B5EF4-FFF2-40B4-BE49-F238E27FC236}">
                <a16:creationId xmlns:a16="http://schemas.microsoft.com/office/drawing/2014/main" id="{135FB883-8EF7-70F8-39CA-5E138A057ACB}"/>
              </a:ext>
            </a:extLst>
          </p:cNvPr>
          <p:cNvSpPr/>
          <p:nvPr/>
        </p:nvSpPr>
        <p:spPr>
          <a:xfrm rot="16200000">
            <a:off x="4605004" y="1799013"/>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Extract</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Data</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0" name="Hexágono 10">
            <a:extLst>
              <a:ext uri="{FF2B5EF4-FFF2-40B4-BE49-F238E27FC236}">
                <a16:creationId xmlns:a16="http://schemas.microsoft.com/office/drawing/2014/main" id="{BB51FB07-2702-E48B-04F0-2BCD980F1AEC}"/>
              </a:ext>
            </a:extLst>
          </p:cNvPr>
          <p:cNvSpPr/>
          <p:nvPr/>
        </p:nvSpPr>
        <p:spPr>
          <a:xfrm rot="16200000">
            <a:off x="6192504" y="1799013"/>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Orbit</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Type</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Mapping</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1" name="Hexágono 11">
            <a:extLst>
              <a:ext uri="{FF2B5EF4-FFF2-40B4-BE49-F238E27FC236}">
                <a16:creationId xmlns:a16="http://schemas.microsoft.com/office/drawing/2014/main" id="{513241E4-85E8-BC1D-FD97-4E713278561C}"/>
              </a:ext>
            </a:extLst>
          </p:cNvPr>
          <p:cNvSpPr/>
          <p:nvPr/>
        </p:nvSpPr>
        <p:spPr>
          <a:xfrm rot="16200000">
            <a:off x="6970081" y="3161881"/>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rPr>
              <a:t>Metrics Validation</a:t>
            </a:r>
          </a:p>
        </p:txBody>
      </p:sp>
      <p:sp>
        <p:nvSpPr>
          <p:cNvPr id="12" name="Hexágono 12">
            <a:extLst>
              <a:ext uri="{FF2B5EF4-FFF2-40B4-BE49-F238E27FC236}">
                <a16:creationId xmlns:a16="http://schemas.microsoft.com/office/drawing/2014/main" id="{DEBBFEF7-D937-5CEC-CC53-119D6B9979FB}"/>
              </a:ext>
            </a:extLst>
          </p:cNvPr>
          <p:cNvSpPr/>
          <p:nvPr/>
        </p:nvSpPr>
        <p:spPr>
          <a:xfrm rot="16200000">
            <a:off x="3827428" y="3161881"/>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Feature</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Extraction</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3" name="Hexágono 16">
            <a:extLst>
              <a:ext uri="{FF2B5EF4-FFF2-40B4-BE49-F238E27FC236}">
                <a16:creationId xmlns:a16="http://schemas.microsoft.com/office/drawing/2014/main" id="{B2AA3ECA-097E-D7D7-5F44-0D4C2D830556}"/>
              </a:ext>
            </a:extLst>
          </p:cNvPr>
          <p:cNvSpPr/>
          <p:nvPr/>
        </p:nvSpPr>
        <p:spPr>
          <a:xfrm rot="16200000">
            <a:off x="4605004" y="4524750"/>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rPr>
              <a:t>Feature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w Cen MT" panose="020B0602020104020603"/>
                <a:ea typeface="+mn-ea"/>
                <a:cs typeface="+mn-cs"/>
              </a:rPr>
              <a:t>Engineering</a:t>
            </a:r>
          </a:p>
        </p:txBody>
      </p:sp>
      <p:sp>
        <p:nvSpPr>
          <p:cNvPr id="14" name="Hexágono 17">
            <a:extLst>
              <a:ext uri="{FF2B5EF4-FFF2-40B4-BE49-F238E27FC236}">
                <a16:creationId xmlns:a16="http://schemas.microsoft.com/office/drawing/2014/main" id="{AC8D8225-BF3F-9003-953B-E7FFC7BD967F}"/>
              </a:ext>
            </a:extLst>
          </p:cNvPr>
          <p:cNvSpPr/>
          <p:nvPr/>
        </p:nvSpPr>
        <p:spPr>
          <a:xfrm rot="16200000">
            <a:off x="6192504" y="4524750"/>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DBSCAN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Clustering</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5" name="Rectángulo 18">
            <a:extLst>
              <a:ext uri="{FF2B5EF4-FFF2-40B4-BE49-F238E27FC236}">
                <a16:creationId xmlns:a16="http://schemas.microsoft.com/office/drawing/2014/main" id="{7779926E-F476-89FA-E043-D6B325D210A5}"/>
              </a:ext>
            </a:extLst>
          </p:cNvPr>
          <p:cNvSpPr/>
          <p:nvPr/>
        </p:nvSpPr>
        <p:spPr>
          <a:xfrm>
            <a:off x="409575" y="3429000"/>
            <a:ext cx="4170892"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2. SGP4 / </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Satrec</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Inclination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Eccentricity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Mean Motion (radians per minute)</a:t>
            </a: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6" name="Rectángulo 20">
            <a:extLst>
              <a:ext uri="{FF2B5EF4-FFF2-40B4-BE49-F238E27FC236}">
                <a16:creationId xmlns:a16="http://schemas.microsoft.com/office/drawing/2014/main" id="{61A9D35E-4053-6AA7-C6B6-888F493DF29B}"/>
              </a:ext>
            </a:extLst>
          </p:cNvPr>
          <p:cNvSpPr/>
          <p:nvPr/>
        </p:nvSpPr>
        <p:spPr>
          <a:xfrm>
            <a:off x="7686377" y="5202333"/>
            <a:ext cx="417089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4.Clustering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with</a:t>
            </a: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 DBSCAN</a:t>
            </a:r>
            <a:endPar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7" name="Rectángulo 21">
            <a:extLst>
              <a:ext uri="{FF2B5EF4-FFF2-40B4-BE49-F238E27FC236}">
                <a16:creationId xmlns:a16="http://schemas.microsoft.com/office/drawing/2014/main" id="{8CA1D75F-81CA-532C-3292-E0DCE0E277FE}"/>
              </a:ext>
            </a:extLst>
          </p:cNvPr>
          <p:cNvSpPr/>
          <p:nvPr/>
        </p:nvSpPr>
        <p:spPr>
          <a:xfrm>
            <a:off x="372832" y="2022954"/>
            <a:ext cx="431963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1. Extract TLE data from SpaceTrack (PRC dataset)</a:t>
            </a:r>
          </a:p>
        </p:txBody>
      </p:sp>
      <p:sp>
        <p:nvSpPr>
          <p:cNvPr id="18" name="Rectángulo 22">
            <a:extLst>
              <a:ext uri="{FF2B5EF4-FFF2-40B4-BE49-F238E27FC236}">
                <a16:creationId xmlns:a16="http://schemas.microsoft.com/office/drawing/2014/main" id="{78651536-9206-3C7D-ADC9-90E55C03D857}"/>
              </a:ext>
            </a:extLst>
          </p:cNvPr>
          <p:cNvSpPr/>
          <p:nvPr/>
        </p:nvSpPr>
        <p:spPr>
          <a:xfrm>
            <a:off x="8656381" y="3324017"/>
            <a:ext cx="4170892" cy="1261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5.Validation with M</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etrics</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Silhouette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Davies-Bouldin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rPr>
              <a:t>Calinski-Harabasz</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Cluster Counts</a:t>
            </a: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9" name="Rectángulo 24">
            <a:extLst>
              <a:ext uri="{FF2B5EF4-FFF2-40B4-BE49-F238E27FC236}">
                <a16:creationId xmlns:a16="http://schemas.microsoft.com/office/drawing/2014/main" id="{2F24B228-8CCE-A084-3321-EAF0F7011642}"/>
              </a:ext>
            </a:extLst>
          </p:cNvPr>
          <p:cNvSpPr/>
          <p:nvPr/>
        </p:nvSpPr>
        <p:spPr>
          <a:xfrm>
            <a:off x="7878805" y="1838546"/>
            <a:ext cx="3450130"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6.Orbit Type M</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apping</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(LEO, MEO, GEO) </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Infer</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clusters based on their mean motion average against orbital regime thresholds</a:t>
            </a:r>
          </a:p>
        </p:txBody>
      </p:sp>
      <p:sp>
        <p:nvSpPr>
          <p:cNvPr id="20" name="Rectángulo 25">
            <a:extLst>
              <a:ext uri="{FF2B5EF4-FFF2-40B4-BE49-F238E27FC236}">
                <a16:creationId xmlns:a16="http://schemas.microsoft.com/office/drawing/2014/main" id="{D3043BD8-DC7C-17CB-1DB4-2566F1161616}"/>
              </a:ext>
            </a:extLst>
          </p:cNvPr>
          <p:cNvSpPr/>
          <p:nvPr/>
        </p:nvSpPr>
        <p:spPr>
          <a:xfrm>
            <a:off x="5226182" y="3640878"/>
            <a:ext cx="177773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16207B"/>
                </a:solidFill>
                <a:effectLst/>
                <a:uLnTx/>
                <a:uFillTx/>
                <a:latin typeface="Tw Cen MT" panose="020B0602020104020603"/>
                <a:ea typeface="+mn-ea"/>
                <a:cs typeface="+mn-cs"/>
              </a:rPr>
              <a:t>DBSCAN</a:t>
            </a:r>
            <a:endParaRPr kumimoji="0" lang="en-US" sz="1800" b="1" i="0" u="none" strike="noStrike" kern="1200" cap="none" spc="0" normalizeH="0" baseline="0" noProof="0" dirty="0" err="1">
              <a:ln>
                <a:noFill/>
              </a:ln>
              <a:solidFill>
                <a:srgbClr val="16207B"/>
              </a:solidFill>
              <a:effectLst/>
              <a:uLnTx/>
              <a:uFillTx/>
              <a:latin typeface="Tw Cen MT" panose="020B0602020104020603"/>
              <a:ea typeface="+mn-ea"/>
              <a:cs typeface="+mn-cs"/>
            </a:endParaRPr>
          </a:p>
        </p:txBody>
      </p:sp>
      <p:cxnSp>
        <p:nvCxnSpPr>
          <p:cNvPr id="21" name="Conector recto 29">
            <a:extLst>
              <a:ext uri="{FF2B5EF4-FFF2-40B4-BE49-F238E27FC236}">
                <a16:creationId xmlns:a16="http://schemas.microsoft.com/office/drawing/2014/main" id="{5D5D4ECC-94C3-1817-41A3-B8CB43944E37}"/>
              </a:ext>
            </a:extLst>
          </p:cNvPr>
          <p:cNvCxnSpPr>
            <a:cxnSpLocks/>
          </p:cNvCxnSpPr>
          <p:nvPr/>
        </p:nvCxnSpPr>
        <p:spPr>
          <a:xfrm>
            <a:off x="7686377" y="3063081"/>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4095">
            <a:extLst>
              <a:ext uri="{FF2B5EF4-FFF2-40B4-BE49-F238E27FC236}">
                <a16:creationId xmlns:a16="http://schemas.microsoft.com/office/drawing/2014/main" id="{D6099EF5-DE3F-8D5E-F9D6-DD2630D6D0C0}"/>
              </a:ext>
            </a:extLst>
          </p:cNvPr>
          <p:cNvCxnSpPr>
            <a:cxnSpLocks/>
          </p:cNvCxnSpPr>
          <p:nvPr/>
        </p:nvCxnSpPr>
        <p:spPr>
          <a:xfrm>
            <a:off x="7649633" y="4904875"/>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4096">
            <a:extLst>
              <a:ext uri="{FF2B5EF4-FFF2-40B4-BE49-F238E27FC236}">
                <a16:creationId xmlns:a16="http://schemas.microsoft.com/office/drawing/2014/main" id="{A5635B8A-0210-B75B-7551-E811C8DF8629}"/>
              </a:ext>
            </a:extLst>
          </p:cNvPr>
          <p:cNvCxnSpPr>
            <a:cxnSpLocks/>
          </p:cNvCxnSpPr>
          <p:nvPr/>
        </p:nvCxnSpPr>
        <p:spPr>
          <a:xfrm>
            <a:off x="384174" y="3052905"/>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cto 4098">
            <a:extLst>
              <a:ext uri="{FF2B5EF4-FFF2-40B4-BE49-F238E27FC236}">
                <a16:creationId xmlns:a16="http://schemas.microsoft.com/office/drawing/2014/main" id="{ED1C754E-8635-8BBD-D404-9CD97094A8EC}"/>
              </a:ext>
            </a:extLst>
          </p:cNvPr>
          <p:cNvCxnSpPr>
            <a:cxnSpLocks/>
          </p:cNvCxnSpPr>
          <p:nvPr/>
        </p:nvCxnSpPr>
        <p:spPr>
          <a:xfrm>
            <a:off x="409576" y="4896024"/>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98294B-4F4B-7BEA-B746-F0A1716DCB63}"/>
              </a:ext>
            </a:extLst>
          </p:cNvPr>
          <p:cNvSpPr txBox="1"/>
          <p:nvPr/>
        </p:nvSpPr>
        <p:spPr>
          <a:xfrm>
            <a:off x="4408594" y="336834"/>
            <a:ext cx="714146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DBSCAN (Unsupervised ML Algorithm)</a:t>
            </a:r>
            <a:endPar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endParaRPr>
          </a:p>
        </p:txBody>
      </p:sp>
      <p:sp>
        <p:nvSpPr>
          <p:cNvPr id="27" name="Rectángulo 20">
            <a:extLst>
              <a:ext uri="{FF2B5EF4-FFF2-40B4-BE49-F238E27FC236}">
                <a16:creationId xmlns:a16="http://schemas.microsoft.com/office/drawing/2014/main" id="{84EB1B2E-CE17-CB1A-67C5-142A746D52E1}"/>
              </a:ext>
            </a:extLst>
          </p:cNvPr>
          <p:cNvSpPr/>
          <p:nvPr/>
        </p:nvSpPr>
        <p:spPr>
          <a:xfrm>
            <a:off x="409575" y="5148627"/>
            <a:ext cx="417089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3.Feature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Engineering</a:t>
            </a: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Convert </a:t>
            </a:r>
            <a:r>
              <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rPr>
              <a:t>mean_motion</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 from radians/minute → revolutions/day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Verdana"/>
              <a:ea typeface="+mn-ea"/>
              <a:cs typeface="+mn-cs"/>
            </a:endParaRPr>
          </a:p>
        </p:txBody>
      </p:sp>
      <p:pic>
        <p:nvPicPr>
          <p:cNvPr id="2" name="Camera 1">
            <a:extLst>
              <a:ext uri="{FF2B5EF4-FFF2-40B4-BE49-F238E27FC236}">
                <a16:creationId xmlns:a16="http://schemas.microsoft.com/office/drawing/2014/main" id="{5F29B56A-10EC-C1F1-B7AD-21100D96E2DF}"/>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D0FB6F95-B669-F78E-4DF9-D3039722369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F39EC2A1-BAF1-9E24-8BB4-AC5352CE9206}"/>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7AC7114A-4AD9-BB34-99DF-C02B0CA8E66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AE718A21-8349-B12E-C1BB-9CA20DA8209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25" name="Camera 24">
            <a:extLst>
              <a:ext uri="{FF2B5EF4-FFF2-40B4-BE49-F238E27FC236}">
                <a16:creationId xmlns:a16="http://schemas.microsoft.com/office/drawing/2014/main" id="{9F34D83C-0CB8-DCF4-D232-D9AF1C841A64}"/>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28" name="Camera 27">
            <a:extLst>
              <a:ext uri="{FF2B5EF4-FFF2-40B4-BE49-F238E27FC236}">
                <a16:creationId xmlns:a16="http://schemas.microsoft.com/office/drawing/2014/main" id="{BEC7E037-2CCC-0B2C-6B81-351933C19CD7}"/>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29" name="Camera 28">
            <a:extLst>
              <a:ext uri="{FF2B5EF4-FFF2-40B4-BE49-F238E27FC236}">
                <a16:creationId xmlns:a16="http://schemas.microsoft.com/office/drawing/2014/main" id="{8BBF7C21-E889-AD6B-D285-19A33CC09DC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641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3D4F291-1FDE-38A3-FBB9-EC54B458279C}"/>
            </a:ext>
          </a:extLst>
        </p:cNvPr>
        <p:cNvGrpSpPr/>
        <p:nvPr/>
      </p:nvGrpSpPr>
      <p:grpSpPr>
        <a:xfrm>
          <a:off x="0" y="0"/>
          <a:ext cx="0" cy="0"/>
          <a:chOff x="0" y="0"/>
          <a:chExt cx="0" cy="0"/>
        </a:xfrm>
      </p:grpSpPr>
      <p:sp>
        <p:nvSpPr>
          <p:cNvPr id="7" name="Título 2">
            <a:extLst>
              <a:ext uri="{FF2B5EF4-FFF2-40B4-BE49-F238E27FC236}">
                <a16:creationId xmlns:a16="http://schemas.microsoft.com/office/drawing/2014/main" id="{FCD42D18-10E0-B74D-B723-094E34A8147B}"/>
              </a:ext>
            </a:extLst>
          </p:cNvPr>
          <p:cNvSpPr>
            <a:spLocks noGrp="1"/>
          </p:cNvSpPr>
          <p:nvPr>
            <p:ph type="title"/>
          </p:nvPr>
        </p:nvSpPr>
        <p:spPr>
          <a:xfrm>
            <a:off x="273182" y="278915"/>
            <a:ext cx="9906000" cy="1051559"/>
          </a:xfrm>
        </p:spPr>
        <p:txBody>
          <a:bodyPr vert="horz">
            <a:normAutofit/>
          </a:bodyPr>
          <a:lstStyle/>
          <a:p>
            <a:r>
              <a:rPr lang="en-IN" sz="3200" b="1" dirty="0">
                <a:solidFill>
                  <a:schemeClr val="bg1"/>
                </a:solidFill>
              </a:rPr>
              <a:t>Model's Approach </a:t>
            </a:r>
            <a:r>
              <a:rPr lang="en-IN" b="1" dirty="0">
                <a:solidFill>
                  <a:schemeClr val="bg1"/>
                </a:solidFill>
              </a:rPr>
              <a:t>:</a:t>
            </a:r>
            <a:br>
              <a:rPr lang="en-IN" dirty="0">
                <a:solidFill>
                  <a:schemeClr val="bg1"/>
                </a:solidFill>
              </a:rPr>
            </a:br>
            <a:endParaRPr lang="en-US" sz="3200" b="1" dirty="0">
              <a:solidFill>
                <a:schemeClr val="bg1"/>
              </a:solidFill>
            </a:endParaRPr>
          </a:p>
        </p:txBody>
      </p:sp>
      <p:pic>
        <p:nvPicPr>
          <p:cNvPr id="8" name="Picture 7">
            <a:extLst>
              <a:ext uri="{FF2B5EF4-FFF2-40B4-BE49-F238E27FC236}">
                <a16:creationId xmlns:a16="http://schemas.microsoft.com/office/drawing/2014/main" id="{DC8BDA14-A91D-BEEB-7158-EF4C0392069D}"/>
              </a:ext>
            </a:extLst>
          </p:cNvPr>
          <p:cNvPicPr>
            <a:picLocks noChangeAspect="1"/>
          </p:cNvPicPr>
          <p:nvPr/>
        </p:nvPicPr>
        <p:blipFill>
          <a:blip r:embed="rId2"/>
          <a:srcRect/>
          <a:stretch/>
        </p:blipFill>
        <p:spPr>
          <a:xfrm>
            <a:off x="10799064" y="111506"/>
            <a:ext cx="1010157" cy="1010157"/>
          </a:xfrm>
          <a:prstGeom prst="rect">
            <a:avLst/>
          </a:prstGeom>
        </p:spPr>
      </p:pic>
      <p:sp>
        <p:nvSpPr>
          <p:cNvPr id="26" name="TextBox 25">
            <a:extLst>
              <a:ext uri="{FF2B5EF4-FFF2-40B4-BE49-F238E27FC236}">
                <a16:creationId xmlns:a16="http://schemas.microsoft.com/office/drawing/2014/main" id="{2BC04B20-6AD9-4F44-782D-371D5413CEF9}"/>
              </a:ext>
            </a:extLst>
          </p:cNvPr>
          <p:cNvSpPr txBox="1"/>
          <p:nvPr/>
        </p:nvSpPr>
        <p:spPr>
          <a:xfrm>
            <a:off x="4181286" y="328753"/>
            <a:ext cx="714146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Isolation Forest </a:t>
            </a:r>
            <a:r>
              <a:rPr kumimoji="0" lang="en-IN"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(Unsupervised ML Algorithm)</a:t>
            </a:r>
            <a:endPar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endParaRPr>
          </a:p>
        </p:txBody>
      </p:sp>
      <p:sp>
        <p:nvSpPr>
          <p:cNvPr id="57" name="Rectángulo 21">
            <a:extLst>
              <a:ext uri="{FF2B5EF4-FFF2-40B4-BE49-F238E27FC236}">
                <a16:creationId xmlns:a16="http://schemas.microsoft.com/office/drawing/2014/main" id="{A26E32DF-2C36-F8F5-5063-22DCD9376737}"/>
              </a:ext>
            </a:extLst>
          </p:cNvPr>
          <p:cNvSpPr/>
          <p:nvPr/>
        </p:nvSpPr>
        <p:spPr>
          <a:xfrm>
            <a:off x="4834762" y="1441217"/>
            <a:ext cx="31919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Input : </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DBSCAN-labeled clusters </a:t>
            </a:r>
            <a:endParaRPr kumimoji="0" lang="en-US" sz="1600" b="1"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endParaRPr>
          </a:p>
        </p:txBody>
      </p:sp>
      <p:sp>
        <p:nvSpPr>
          <p:cNvPr id="58" name="Rectángulo 18">
            <a:extLst>
              <a:ext uri="{FF2B5EF4-FFF2-40B4-BE49-F238E27FC236}">
                <a16:creationId xmlns:a16="http://schemas.microsoft.com/office/drawing/2014/main" id="{7772A3FD-6368-8545-4F3C-B0A98EBF2010}"/>
              </a:ext>
            </a:extLst>
          </p:cNvPr>
          <p:cNvSpPr/>
          <p:nvPr/>
        </p:nvSpPr>
        <p:spPr>
          <a:xfrm>
            <a:off x="371474" y="3425672"/>
            <a:ext cx="417089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Remove: DBSCAN noise</a:t>
            </a: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59" name="Rectángulo 20">
            <a:extLst>
              <a:ext uri="{FF2B5EF4-FFF2-40B4-BE49-F238E27FC236}">
                <a16:creationId xmlns:a16="http://schemas.microsoft.com/office/drawing/2014/main" id="{741266D7-5469-EB61-584A-417D745EF7B3}"/>
              </a:ext>
            </a:extLst>
          </p:cNvPr>
          <p:cNvSpPr/>
          <p:nvPr/>
        </p:nvSpPr>
        <p:spPr>
          <a:xfrm>
            <a:off x="349562" y="5628560"/>
            <a:ext cx="4170892"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Train Isolation Forest: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For each cluster and detect anomalies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Verdana"/>
              <a:ea typeface="+mn-ea"/>
              <a:cs typeface="+mn-cs"/>
            </a:endParaRPr>
          </a:p>
        </p:txBody>
      </p:sp>
      <p:sp>
        <p:nvSpPr>
          <p:cNvPr id="60" name="Rectángulo 22">
            <a:extLst>
              <a:ext uri="{FF2B5EF4-FFF2-40B4-BE49-F238E27FC236}">
                <a16:creationId xmlns:a16="http://schemas.microsoft.com/office/drawing/2014/main" id="{87736441-8552-D3EA-C7C0-7396E1444BA4}"/>
              </a:ext>
            </a:extLst>
          </p:cNvPr>
          <p:cNvSpPr/>
          <p:nvPr/>
        </p:nvSpPr>
        <p:spPr>
          <a:xfrm>
            <a:off x="7752018" y="5329913"/>
            <a:ext cx="4586922"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Interpretation: Rule-based tagging using OBJECT_NAME for anomaly type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(Objects with unexpected motion):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Debris drifting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Falling rocket bodies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Tumbling satellites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1" name="Rectángulo 20">
            <a:extLst>
              <a:ext uri="{FF2B5EF4-FFF2-40B4-BE49-F238E27FC236}">
                <a16:creationId xmlns:a16="http://schemas.microsoft.com/office/drawing/2014/main" id="{71DF7573-6DE5-3B6F-8A1A-DC5FC20C23CB}"/>
              </a:ext>
            </a:extLst>
          </p:cNvPr>
          <p:cNvSpPr/>
          <p:nvPr/>
        </p:nvSpPr>
        <p:spPr>
          <a:xfrm>
            <a:off x="8419134" y="3376003"/>
            <a:ext cx="373012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Output: Anomalous objects per cluster plots + csv files of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62" name="Rectángulo 25">
            <a:extLst>
              <a:ext uri="{FF2B5EF4-FFF2-40B4-BE49-F238E27FC236}">
                <a16:creationId xmlns:a16="http://schemas.microsoft.com/office/drawing/2014/main" id="{F9CA99A3-D4AE-9A92-023C-D10963100682}"/>
              </a:ext>
            </a:extLst>
          </p:cNvPr>
          <p:cNvSpPr/>
          <p:nvPr/>
        </p:nvSpPr>
        <p:spPr>
          <a:xfrm>
            <a:off x="4909827" y="3837668"/>
            <a:ext cx="177773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16207B"/>
                </a:solidFill>
                <a:effectLst/>
                <a:uLnTx/>
                <a:uFillTx/>
                <a:latin typeface="Tw Cen MT" panose="020B0602020104020603"/>
                <a:ea typeface="+mn-ea"/>
                <a:cs typeface="+mn-cs"/>
              </a:rPr>
              <a:t>Isolation Forest</a:t>
            </a:r>
            <a:endParaRPr kumimoji="0" lang="en-US" sz="1800" b="1" i="0" u="none" strike="noStrike" kern="1200" cap="none" spc="0" normalizeH="0" baseline="0" noProof="0" dirty="0" err="1">
              <a:ln>
                <a:noFill/>
              </a:ln>
              <a:solidFill>
                <a:srgbClr val="16207B"/>
              </a:solidFill>
              <a:effectLst/>
              <a:uLnTx/>
              <a:uFillTx/>
              <a:latin typeface="Tw Cen MT" panose="020B0602020104020603"/>
              <a:ea typeface="+mn-ea"/>
              <a:cs typeface="+mn-cs"/>
            </a:endParaRPr>
          </a:p>
        </p:txBody>
      </p:sp>
      <p:cxnSp>
        <p:nvCxnSpPr>
          <p:cNvPr id="73" name="Conector recto 16">
            <a:extLst>
              <a:ext uri="{FF2B5EF4-FFF2-40B4-BE49-F238E27FC236}">
                <a16:creationId xmlns:a16="http://schemas.microsoft.com/office/drawing/2014/main" id="{01DAF0F3-F55E-746F-CE30-823DF497C9B2}"/>
              </a:ext>
            </a:extLst>
          </p:cNvPr>
          <p:cNvCxnSpPr>
            <a:cxnSpLocks/>
          </p:cNvCxnSpPr>
          <p:nvPr/>
        </p:nvCxnSpPr>
        <p:spPr>
          <a:xfrm flipH="1">
            <a:off x="7102624" y="3591382"/>
            <a:ext cx="773812" cy="2384862"/>
          </a:xfrm>
          <a:prstGeom prst="line">
            <a:avLst/>
          </a:prstGeom>
          <a:ln w="28575">
            <a:gradFill>
              <a:gsLst>
                <a:gs pos="0">
                  <a:schemeClr val="tx2"/>
                </a:gs>
                <a:gs pos="100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Conector recto 17">
            <a:extLst>
              <a:ext uri="{FF2B5EF4-FFF2-40B4-BE49-F238E27FC236}">
                <a16:creationId xmlns:a16="http://schemas.microsoft.com/office/drawing/2014/main" id="{04318BBE-BE78-321B-3082-385A29F69DCE}"/>
              </a:ext>
            </a:extLst>
          </p:cNvPr>
          <p:cNvCxnSpPr>
            <a:cxnSpLocks/>
          </p:cNvCxnSpPr>
          <p:nvPr/>
        </p:nvCxnSpPr>
        <p:spPr>
          <a:xfrm>
            <a:off x="5850571" y="2117456"/>
            <a:ext cx="2025865" cy="1473926"/>
          </a:xfrm>
          <a:prstGeom prst="line">
            <a:avLst/>
          </a:prstGeom>
          <a:ln w="28575">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Conector recto 18">
            <a:extLst>
              <a:ext uri="{FF2B5EF4-FFF2-40B4-BE49-F238E27FC236}">
                <a16:creationId xmlns:a16="http://schemas.microsoft.com/office/drawing/2014/main" id="{9793128C-4BC3-DB8F-DEA2-CF25FF5F7FD4}"/>
              </a:ext>
            </a:extLst>
          </p:cNvPr>
          <p:cNvCxnSpPr>
            <a:cxnSpLocks/>
          </p:cNvCxnSpPr>
          <p:nvPr/>
        </p:nvCxnSpPr>
        <p:spPr>
          <a:xfrm flipH="1">
            <a:off x="3824706" y="2117456"/>
            <a:ext cx="2025865" cy="1473926"/>
          </a:xfrm>
          <a:prstGeom prst="line">
            <a:avLst/>
          </a:prstGeom>
          <a:ln w="28575">
            <a:gradFill flip="none" rotWithShape="1">
              <a:gsLst>
                <a:gs pos="0">
                  <a:schemeClr val="accent5"/>
                </a:gs>
                <a:gs pos="100000">
                  <a:schemeClr val="bg2"/>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6" name="Conector recto 19">
            <a:extLst>
              <a:ext uri="{FF2B5EF4-FFF2-40B4-BE49-F238E27FC236}">
                <a16:creationId xmlns:a16="http://schemas.microsoft.com/office/drawing/2014/main" id="{43191DE9-1E67-7B6E-649A-64ABD11CEEEB}"/>
              </a:ext>
            </a:extLst>
          </p:cNvPr>
          <p:cNvCxnSpPr>
            <a:cxnSpLocks/>
          </p:cNvCxnSpPr>
          <p:nvPr/>
        </p:nvCxnSpPr>
        <p:spPr>
          <a:xfrm flipH="1" flipV="1">
            <a:off x="3824706" y="3591382"/>
            <a:ext cx="773812" cy="2384862"/>
          </a:xfrm>
          <a:prstGeom prst="line">
            <a:avLst/>
          </a:prstGeom>
          <a:ln w="28575">
            <a:gradFill>
              <a:gsLst>
                <a:gs pos="0">
                  <a:schemeClr val="accent4"/>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Conector recto 20">
            <a:extLst>
              <a:ext uri="{FF2B5EF4-FFF2-40B4-BE49-F238E27FC236}">
                <a16:creationId xmlns:a16="http://schemas.microsoft.com/office/drawing/2014/main" id="{C6515967-9531-F06F-CF83-37FA3E20557A}"/>
              </a:ext>
            </a:extLst>
          </p:cNvPr>
          <p:cNvCxnSpPr>
            <a:cxnSpLocks/>
          </p:cNvCxnSpPr>
          <p:nvPr/>
        </p:nvCxnSpPr>
        <p:spPr>
          <a:xfrm>
            <a:off x="4598518" y="5976244"/>
            <a:ext cx="2504106" cy="0"/>
          </a:xfrm>
          <a:prstGeom prst="line">
            <a:avLst/>
          </a:prstGeom>
          <a:ln w="28575">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8" name="Elipse 11">
            <a:extLst>
              <a:ext uri="{FF2B5EF4-FFF2-40B4-BE49-F238E27FC236}">
                <a16:creationId xmlns:a16="http://schemas.microsoft.com/office/drawing/2014/main" id="{BE94B7CD-BFDA-5901-6898-25E823570A00}"/>
              </a:ext>
            </a:extLst>
          </p:cNvPr>
          <p:cNvSpPr/>
          <p:nvPr/>
        </p:nvSpPr>
        <p:spPr>
          <a:xfrm>
            <a:off x="5501957" y="1804782"/>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79" name="Elipse 12">
            <a:extLst>
              <a:ext uri="{FF2B5EF4-FFF2-40B4-BE49-F238E27FC236}">
                <a16:creationId xmlns:a16="http://schemas.microsoft.com/office/drawing/2014/main" id="{1C5D8B1F-D9A5-C0E1-66C6-D8C4AA2E25FD}"/>
              </a:ext>
            </a:extLst>
          </p:cNvPr>
          <p:cNvSpPr/>
          <p:nvPr/>
        </p:nvSpPr>
        <p:spPr>
          <a:xfrm>
            <a:off x="7527820" y="3241041"/>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0" name="Elipse 13">
            <a:extLst>
              <a:ext uri="{FF2B5EF4-FFF2-40B4-BE49-F238E27FC236}">
                <a16:creationId xmlns:a16="http://schemas.microsoft.com/office/drawing/2014/main" id="{DB457B61-E1C5-07AB-FBE4-9CA8376E2FAB}"/>
              </a:ext>
            </a:extLst>
          </p:cNvPr>
          <p:cNvSpPr/>
          <p:nvPr/>
        </p:nvSpPr>
        <p:spPr>
          <a:xfrm>
            <a:off x="3485612" y="3241041"/>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1" name="Elipse 14">
            <a:extLst>
              <a:ext uri="{FF2B5EF4-FFF2-40B4-BE49-F238E27FC236}">
                <a16:creationId xmlns:a16="http://schemas.microsoft.com/office/drawing/2014/main" id="{5C61FB4D-1200-D9DF-2FBE-C5C47363E4E1}"/>
              </a:ext>
            </a:extLst>
          </p:cNvPr>
          <p:cNvSpPr/>
          <p:nvPr/>
        </p:nvSpPr>
        <p:spPr>
          <a:xfrm>
            <a:off x="4247612" y="5649278"/>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2" name="Elipse 15">
            <a:extLst>
              <a:ext uri="{FF2B5EF4-FFF2-40B4-BE49-F238E27FC236}">
                <a16:creationId xmlns:a16="http://schemas.microsoft.com/office/drawing/2014/main" id="{811D0C3F-5CE7-777A-CC36-1ED05443A384}"/>
              </a:ext>
            </a:extLst>
          </p:cNvPr>
          <p:cNvSpPr/>
          <p:nvPr/>
        </p:nvSpPr>
        <p:spPr>
          <a:xfrm>
            <a:off x="6752179" y="5649278"/>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3" name="TextBox 82">
            <a:extLst>
              <a:ext uri="{FF2B5EF4-FFF2-40B4-BE49-F238E27FC236}">
                <a16:creationId xmlns:a16="http://schemas.microsoft.com/office/drawing/2014/main" id="{78B9AC7B-EDDC-2855-C236-3524C4D81D1F}"/>
              </a:ext>
            </a:extLst>
          </p:cNvPr>
          <p:cNvSpPr txBox="1"/>
          <p:nvPr/>
        </p:nvSpPr>
        <p:spPr>
          <a:xfrm>
            <a:off x="5707044" y="1933725"/>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a:t>
            </a:r>
          </a:p>
        </p:txBody>
      </p:sp>
      <p:sp>
        <p:nvSpPr>
          <p:cNvPr id="84" name="TextBox 83">
            <a:extLst>
              <a:ext uri="{FF2B5EF4-FFF2-40B4-BE49-F238E27FC236}">
                <a16:creationId xmlns:a16="http://schemas.microsoft.com/office/drawing/2014/main" id="{D8536CD4-DDB7-CFDC-EFD5-FD775EF3BDE6}"/>
              </a:ext>
            </a:extLst>
          </p:cNvPr>
          <p:cNvSpPr txBox="1"/>
          <p:nvPr/>
        </p:nvSpPr>
        <p:spPr>
          <a:xfrm>
            <a:off x="3680389" y="3362137"/>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2</a:t>
            </a:r>
          </a:p>
        </p:txBody>
      </p:sp>
      <p:sp>
        <p:nvSpPr>
          <p:cNvPr id="85" name="TextBox 84">
            <a:extLst>
              <a:ext uri="{FF2B5EF4-FFF2-40B4-BE49-F238E27FC236}">
                <a16:creationId xmlns:a16="http://schemas.microsoft.com/office/drawing/2014/main" id="{1A2D9726-729C-958E-560B-DF34867CEDEA}"/>
              </a:ext>
            </a:extLst>
          </p:cNvPr>
          <p:cNvSpPr txBox="1"/>
          <p:nvPr/>
        </p:nvSpPr>
        <p:spPr>
          <a:xfrm>
            <a:off x="4442389" y="5791579"/>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a:t>
            </a:r>
          </a:p>
        </p:txBody>
      </p:sp>
      <p:sp>
        <p:nvSpPr>
          <p:cNvPr id="86" name="TextBox 85">
            <a:extLst>
              <a:ext uri="{FF2B5EF4-FFF2-40B4-BE49-F238E27FC236}">
                <a16:creationId xmlns:a16="http://schemas.microsoft.com/office/drawing/2014/main" id="{12E90DC4-9C08-22A3-91C7-31736B17831E}"/>
              </a:ext>
            </a:extLst>
          </p:cNvPr>
          <p:cNvSpPr txBox="1"/>
          <p:nvPr/>
        </p:nvSpPr>
        <p:spPr>
          <a:xfrm>
            <a:off x="6946956" y="5791578"/>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a:t>
            </a:r>
          </a:p>
        </p:txBody>
      </p:sp>
      <p:sp>
        <p:nvSpPr>
          <p:cNvPr id="87" name="TextBox 86">
            <a:extLst>
              <a:ext uri="{FF2B5EF4-FFF2-40B4-BE49-F238E27FC236}">
                <a16:creationId xmlns:a16="http://schemas.microsoft.com/office/drawing/2014/main" id="{0CE0E1A9-27F2-F86D-B179-9F4C46EE01C0}"/>
              </a:ext>
            </a:extLst>
          </p:cNvPr>
          <p:cNvSpPr txBox="1"/>
          <p:nvPr/>
        </p:nvSpPr>
        <p:spPr>
          <a:xfrm>
            <a:off x="7721904" y="3362137"/>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5</a:t>
            </a:r>
          </a:p>
        </p:txBody>
      </p:sp>
      <p:pic>
        <p:nvPicPr>
          <p:cNvPr id="2" name="Camera 1">
            <a:extLst>
              <a:ext uri="{FF2B5EF4-FFF2-40B4-BE49-F238E27FC236}">
                <a16:creationId xmlns:a16="http://schemas.microsoft.com/office/drawing/2014/main" id="{AECA8615-D893-6135-C66F-41BFD92D4D5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3" name="Camera 2">
            <a:extLst>
              <a:ext uri="{FF2B5EF4-FFF2-40B4-BE49-F238E27FC236}">
                <a16:creationId xmlns:a16="http://schemas.microsoft.com/office/drawing/2014/main" id="{72D2C35B-DF53-3853-64F2-89E8677E5EC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4" name="Camera 3">
            <a:extLst>
              <a:ext uri="{FF2B5EF4-FFF2-40B4-BE49-F238E27FC236}">
                <a16:creationId xmlns:a16="http://schemas.microsoft.com/office/drawing/2014/main" id="{CD57DB37-EB78-863A-6CCC-65B37A1C1CB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5" name="Camera 4">
            <a:extLst>
              <a:ext uri="{FF2B5EF4-FFF2-40B4-BE49-F238E27FC236}">
                <a16:creationId xmlns:a16="http://schemas.microsoft.com/office/drawing/2014/main" id="{97DCDE0D-5FF1-3801-357E-7C08446C7E5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6" name="Camera 5">
            <a:extLst>
              <a:ext uri="{FF2B5EF4-FFF2-40B4-BE49-F238E27FC236}">
                <a16:creationId xmlns:a16="http://schemas.microsoft.com/office/drawing/2014/main" id="{B3D1635C-B7DD-DADE-CABA-389EE462193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9" name="Camera 8">
            <a:extLst>
              <a:ext uri="{FF2B5EF4-FFF2-40B4-BE49-F238E27FC236}">
                <a16:creationId xmlns:a16="http://schemas.microsoft.com/office/drawing/2014/main" id="{FF804202-29DF-E652-2A9C-2778F27F2AE9}"/>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0" name="Camera 9">
            <a:extLst>
              <a:ext uri="{FF2B5EF4-FFF2-40B4-BE49-F238E27FC236}">
                <a16:creationId xmlns:a16="http://schemas.microsoft.com/office/drawing/2014/main" id="{3A768E51-E75A-C282-4BB1-4C0E8FA0A3B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pic>
        <p:nvPicPr>
          <p:cNvPr id="11" name="Camera 10">
            <a:extLst>
              <a:ext uri="{FF2B5EF4-FFF2-40B4-BE49-F238E27FC236}">
                <a16:creationId xmlns:a16="http://schemas.microsoft.com/office/drawing/2014/main" id="{E0441FA6-1745-7C74-8782-8E40908A75D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7200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6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ircui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5.xml><?xml version="1.0" encoding="utf-8"?>
<a:theme xmlns:a="http://schemas.openxmlformats.org/drawingml/2006/main" name="7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{2591CF84-0F4E-49A1-9F2B-639046F2ACBA}TF6d5feb1e-e145-43f1-b745-cb4b54c5ee975d365c52-ce22229b0e48</Template>
  <TotalTime>6474</TotalTime>
  <Words>1887</Words>
  <Application>Microsoft Office PowerPoint</Application>
  <PresentationFormat>Widescreen</PresentationFormat>
  <Paragraphs>230</Paragraphs>
  <Slides>25</Slides>
  <Notes>0</Notes>
  <HiddenSlides>0</HiddenSlides>
  <MMClips>1</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2</vt:i4>
      </vt:variant>
      <vt:variant>
        <vt:lpstr>Slide Titles</vt:lpstr>
      </vt:variant>
      <vt:variant>
        <vt:i4>25</vt:i4>
      </vt:variant>
    </vt:vector>
  </HeadingPairs>
  <TitlesOfParts>
    <vt:vector size="43" baseType="lpstr">
      <vt:lpstr>-apple-system</vt:lpstr>
      <vt:lpstr>Aptos</vt:lpstr>
      <vt:lpstr>Aptos Narrow</vt:lpstr>
      <vt:lpstr>Arial</vt:lpstr>
      <vt:lpstr>Calibri</vt:lpstr>
      <vt:lpstr>Graphik</vt:lpstr>
      <vt:lpstr>Poppins</vt:lpstr>
      <vt:lpstr>Times New Roman</vt:lpstr>
      <vt:lpstr>Tw Cen MT</vt:lpstr>
      <vt:lpstr>Verdana</vt:lpstr>
      <vt:lpstr>6_BIC TEMPLATE OK</vt:lpstr>
      <vt:lpstr>BIC TEMPLATE OK</vt:lpstr>
      <vt:lpstr>1_BIC TEMPLATE OK</vt:lpstr>
      <vt:lpstr>Circuit</vt:lpstr>
      <vt:lpstr>7_BIC TEMPLATE OK</vt:lpstr>
      <vt:lpstr>2_BIC TEMPLATE OK</vt:lpstr>
      <vt:lpstr>Diapositiva de think-cell</vt:lpstr>
      <vt:lpstr>think-cell Slide</vt:lpstr>
      <vt:lpstr>SAAS-Based Global Space Traffic Management System:</vt:lpstr>
      <vt:lpstr>Meet the orbit guardians</vt:lpstr>
      <vt:lpstr>Agenda</vt:lpstr>
      <vt:lpstr>The problem</vt:lpstr>
      <vt:lpstr>PowerPoint Presentation</vt:lpstr>
      <vt:lpstr>Solution Vision: Orbit Guardian Global SaaS Platform </vt:lpstr>
      <vt:lpstr>Orbit Guardians’ Saas Platform (Prototype)</vt:lpstr>
      <vt:lpstr>Model's Approach : </vt:lpstr>
      <vt:lpstr>Model's Approach : </vt:lpstr>
      <vt:lpstr>Detailed Data Flow – Anomaly Detection</vt:lpstr>
      <vt:lpstr>Strong DBSCAN PERFORMANCE METRICS</vt:lpstr>
      <vt:lpstr>OVERVIEW OF ISOLATION FOREST</vt:lpstr>
      <vt:lpstr>PowerPoint Presentation</vt:lpstr>
      <vt:lpstr>PowerPoint Presentation</vt:lpstr>
      <vt:lpstr>PowerPoint Presentation</vt:lpstr>
      <vt:lpstr>PowerPoint Presentation</vt:lpstr>
      <vt:lpstr>PowerPoint Presentation</vt:lpstr>
      <vt:lpstr>PowerPoint Presentation</vt:lpstr>
      <vt:lpstr>Treaty Compliance &amp; Obstacles</vt:lpstr>
      <vt:lpstr>conclusion</vt:lpstr>
      <vt:lpstr>THANK YOU</vt:lpstr>
      <vt:lpstr>appendix</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Dawn Robertson</dc:creator>
  <cp:lastModifiedBy>Dawn Robertson</cp:lastModifiedBy>
  <cp:revision>149</cp:revision>
  <dcterms:created xsi:type="dcterms:W3CDTF">2025-09-04T05:41:39Z</dcterms:created>
  <dcterms:modified xsi:type="dcterms:W3CDTF">2025-09-17T17:14:24Z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e68092-05df-4271-8e3e-b2a4c82ba797_Enabled">
    <vt:lpwstr>true</vt:lpwstr>
  </property>
  <property fmtid="{D5CDD505-2E9C-101B-9397-08002B2CF9AE}" pid="3" name="MSIP_Label_19e68092-05df-4271-8e3e-b2a4c82ba797_SetDate">
    <vt:lpwstr>2025-09-11T03:41:33Z</vt:lpwstr>
  </property>
  <property fmtid="{D5CDD505-2E9C-101B-9397-08002B2CF9AE}" pid="4" name="MSIP_Label_19e68092-05df-4271-8e3e-b2a4c82ba797_Method">
    <vt:lpwstr>Standard</vt:lpwstr>
  </property>
  <property fmtid="{D5CDD505-2E9C-101B-9397-08002B2CF9AE}" pid="5" name="MSIP_Label_19e68092-05df-4271-8e3e-b2a4c82ba797_Name">
    <vt:lpwstr>Amazon Confidential</vt:lpwstr>
  </property>
  <property fmtid="{D5CDD505-2E9C-101B-9397-08002B2CF9AE}" pid="6" name="MSIP_Label_19e68092-05df-4271-8e3e-b2a4c82ba797_SiteId">
    <vt:lpwstr>5280104a-472d-4538-9ccf-1e1d0efe8b1b</vt:lpwstr>
  </property>
  <property fmtid="{D5CDD505-2E9C-101B-9397-08002B2CF9AE}" pid="7" name="MSIP_Label_19e68092-05df-4271-8e3e-b2a4c82ba797_ActionId">
    <vt:lpwstr>9560aa26-8cc7-4e8a-9571-5e92030627ae</vt:lpwstr>
  </property>
  <property fmtid="{D5CDD505-2E9C-101B-9397-08002B2CF9AE}" pid="8" name="MSIP_Label_19e68092-05df-4271-8e3e-b2a4c82ba797_ContentBits">
    <vt:lpwstr>0</vt:lpwstr>
  </property>
  <property fmtid="{D5CDD505-2E9C-101B-9397-08002B2CF9AE}" pid="9" name="MSIP_Label_19e68092-05df-4271-8e3e-b2a4c82ba797_Tag">
    <vt:lpwstr>10, 3, 0, 1</vt:lpwstr>
  </property>
</Properties>
</file>